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8" r:id="rId1"/>
  </p:sldMasterIdLst>
  <p:notesMasterIdLst>
    <p:notesMasterId r:id="rId10"/>
  </p:notesMasterIdLst>
  <p:sldIdLst>
    <p:sldId id="256" r:id="rId2"/>
    <p:sldId id="257" r:id="rId3"/>
    <p:sldId id="258" r:id="rId4"/>
    <p:sldId id="259" r:id="rId5"/>
    <p:sldId id="260" r:id="rId6"/>
    <p:sldId id="261"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4" d="100"/>
          <a:sy n="84" d="100"/>
        </p:scale>
        <p:origin x="-153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3D8122-0BD8-4A27-A1DC-ABFE2A130DB1}" type="datetimeFigureOut">
              <a:rPr lang="de-DE" smtClean="0"/>
              <a:t>07.08.2020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3A4418-BCA0-47DD-974C-A7DACE7AD7F1}" type="slidenum">
              <a:rPr lang="de-DE" smtClean="0"/>
              <a:t>‹Nr.›</a:t>
            </a:fld>
            <a:endParaRPr lang="de-DE"/>
          </a:p>
        </p:txBody>
      </p:sp>
    </p:spTree>
    <p:extLst>
      <p:ext uri="{BB962C8B-B14F-4D97-AF65-F5344CB8AC3E}">
        <p14:creationId xmlns:p14="http://schemas.microsoft.com/office/powerpoint/2010/main" val="130393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93820AA-C1A7-4BA3-84FC-FD8F59B14E5A}" type="datetime1">
              <a:rPr lang="en-US" smtClean="0"/>
              <a:t>8/7/2020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2108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10BB38C-2679-4950-B906-11F93BD29558}" type="datetime1">
              <a:rPr lang="en-US" smtClean="0"/>
              <a:t>8/7/2020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92785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3BF3ECB-2E94-4371-8F90-BBBF3F79B8DB}" type="datetime1">
              <a:rPr lang="en-US" smtClean="0"/>
              <a:t>8/7/2020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517556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F939AA6-A882-4D4F-A16E-6FA56699F933}" type="datetime1">
              <a:rPr lang="en-US" smtClean="0"/>
              <a:t>8/7/2020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6017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C53378F-8C33-4B74-81CC-1BD2A967F6C8}" type="datetime1">
              <a:rPr lang="en-US" smtClean="0"/>
              <a:t>8/7/2020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1634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3EB6F6BB-F2D9-4E79-ADF9-AF0EBD5559A9}" type="datetime1">
              <a:rPr lang="en-US" smtClean="0"/>
              <a:t>8/7/2020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31303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3AA43B5-EE58-4498-8C2E-B481C22C98F5}" type="datetime1">
              <a:rPr lang="en-US" smtClean="0"/>
              <a:t>8/7/2020</a:t>
            </a:fld>
            <a:endParaRPr lang="en-US" dirty="0"/>
          </a:p>
        </p:txBody>
      </p:sp>
      <p:sp>
        <p:nvSpPr>
          <p:cNvPr id="11" name="Footer Placeholder 10"/>
          <p:cNvSpPr>
            <a:spLocks noGrp="1"/>
          </p:cNvSpPr>
          <p:nvPr>
            <p:ph type="ftr" sz="quarter" idx="11"/>
          </p:nvPr>
        </p:nvSpPr>
        <p:spPr/>
        <p:txBody>
          <a:bodyPr/>
          <a:lstStyle/>
          <a:p>
            <a:r>
              <a:rPr lang="en-US"/>
              <a:t>IMPF.WIKI</a:t>
            </a:r>
            <a:endParaRPr lang="en-US" dirty="0"/>
          </a:p>
        </p:txBody>
      </p:sp>
      <p:sp>
        <p:nvSpPr>
          <p:cNvPr id="12" name="Slide Number Placeholder 11"/>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19983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432DC14-2F22-4C80-87AF-AE5606BD5777}" type="datetime1">
              <a:rPr lang="en-US" smtClean="0"/>
              <a:t>8/7/2020</a:t>
            </a:fld>
            <a:endParaRPr lang="en-US" dirty="0"/>
          </a:p>
        </p:txBody>
      </p:sp>
      <p:sp>
        <p:nvSpPr>
          <p:cNvPr id="7" name="Footer Placeholder 6"/>
          <p:cNvSpPr>
            <a:spLocks noGrp="1"/>
          </p:cNvSpPr>
          <p:nvPr>
            <p:ph type="ftr" sz="quarter" idx="11"/>
          </p:nvPr>
        </p:nvSpPr>
        <p:spPr/>
        <p:txBody>
          <a:bodyPr/>
          <a:lstStyle/>
          <a:p>
            <a:r>
              <a:rPr lang="en-US"/>
              <a:t>IMPF.WIKI</a:t>
            </a: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009179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6751A56-096A-4799-BD30-6208140D4338}" type="datetime1">
              <a:rPr lang="en-US" smtClean="0"/>
              <a:t>8/7/2020</a:t>
            </a:fld>
            <a:endParaRPr lang="en-US" dirty="0"/>
          </a:p>
        </p:txBody>
      </p:sp>
      <p:sp>
        <p:nvSpPr>
          <p:cNvPr id="6" name="Footer Placeholder 5"/>
          <p:cNvSpPr>
            <a:spLocks noGrp="1"/>
          </p:cNvSpPr>
          <p:nvPr>
            <p:ph type="ftr" sz="quarter" idx="11"/>
          </p:nvPr>
        </p:nvSpPr>
        <p:spPr/>
        <p:txBody>
          <a:bodyPr/>
          <a:lstStyle/>
          <a:p>
            <a:r>
              <a:rPr lang="en-US"/>
              <a:t>IMPF.WIKI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9347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4C7AB1E5-3CA4-4EA1-BFE3-086B23F890CB}" type="datetime1">
              <a:rPr lang="en-US" smtClean="0"/>
              <a:t>8/7/2020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9574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0AAE2C7-6223-448F-8DA8-61A24091CD13}" type="datetime1">
              <a:rPr lang="en-US" smtClean="0"/>
              <a:t>8/7/2020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93944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C10877A-E367-4EB4-8847-4BB6335B87CE}" type="datetime1">
              <a:rPr lang="en-US" smtClean="0"/>
              <a:t>8/7/2020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IMPF.WIKI</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191715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etdoktor.de/krankheiten/diphtherie/impfung/" TargetMode="External"/><Relationship Id="rId2" Type="http://schemas.openxmlformats.org/officeDocument/2006/relationships/hyperlink" Target="https://www.impfen-info.de/impfempfehlungen/fuer-kinder-0-12-jahre/diphtherie.html" TargetMode="External"/><Relationship Id="rId1" Type="http://schemas.openxmlformats.org/officeDocument/2006/relationships/slideLayout" Target="../slideLayouts/slideLayout2.xml"/><Relationship Id="rId4" Type="http://schemas.openxmlformats.org/officeDocument/2006/relationships/hyperlink" Target="https://www.netdoktor.de/krankheiten/diphtheri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FB9A551-E7B0-45B4-B479-9951F3CA1013}"/>
              </a:ext>
            </a:extLst>
          </p:cNvPr>
          <p:cNvSpPr>
            <a:spLocks noGrp="1"/>
          </p:cNvSpPr>
          <p:nvPr>
            <p:ph type="ctrTitle"/>
          </p:nvPr>
        </p:nvSpPr>
        <p:spPr/>
        <p:txBody>
          <a:bodyPr/>
          <a:lstStyle/>
          <a:p>
            <a:r>
              <a:rPr lang="de-DE" dirty="0" smtClean="0"/>
              <a:t>Diphtherie</a:t>
            </a:r>
            <a:endParaRPr lang="de-DE" dirty="0"/>
          </a:p>
        </p:txBody>
      </p:sp>
      <p:sp>
        <p:nvSpPr>
          <p:cNvPr id="3" name="Untertitel 2">
            <a:extLst>
              <a:ext uri="{FF2B5EF4-FFF2-40B4-BE49-F238E27FC236}">
                <a16:creationId xmlns:a16="http://schemas.microsoft.com/office/drawing/2014/main" xmlns="" id="{794F978F-3331-49BA-B682-6A749054D7E0}"/>
              </a:ext>
            </a:extLst>
          </p:cNvPr>
          <p:cNvSpPr>
            <a:spLocks noGrp="1"/>
          </p:cNvSpPr>
          <p:nvPr>
            <p:ph type="subTitle" idx="1"/>
          </p:nvPr>
        </p:nvSpPr>
        <p:spPr/>
        <p:txBody>
          <a:bodyPr/>
          <a:lstStyle/>
          <a:p>
            <a:r>
              <a:rPr lang="de-DE" dirty="0"/>
              <a:t>Erstellt von </a:t>
            </a:r>
            <a:r>
              <a:rPr lang="de-DE" dirty="0" err="1"/>
              <a:t>impf.wiki</a:t>
            </a:r>
            <a:endParaRPr lang="de-DE" dirty="0"/>
          </a:p>
        </p:txBody>
      </p:sp>
      <p:sp>
        <p:nvSpPr>
          <p:cNvPr id="7" name="Foliennummernplatzhalter 6">
            <a:extLst>
              <a:ext uri="{FF2B5EF4-FFF2-40B4-BE49-F238E27FC236}">
                <a16:creationId xmlns:a16="http://schemas.microsoft.com/office/drawing/2014/main" xmlns="" id="{1B34D7CF-1209-4790-8C5C-520FE74A2F0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376455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BF2B6B2-345B-4781-98BA-0E0322B304BD}"/>
              </a:ext>
            </a:extLst>
          </p:cNvPr>
          <p:cNvSpPr>
            <a:spLocks noGrp="1"/>
          </p:cNvSpPr>
          <p:nvPr>
            <p:ph type="title"/>
          </p:nvPr>
        </p:nvSpPr>
        <p:spPr/>
        <p:txBody>
          <a:bodyPr/>
          <a:lstStyle/>
          <a:p>
            <a:r>
              <a:rPr lang="de-DE" dirty="0"/>
              <a:t>Inhalt</a:t>
            </a:r>
          </a:p>
        </p:txBody>
      </p:sp>
      <p:sp>
        <p:nvSpPr>
          <p:cNvPr id="3" name="Inhaltsplatzhalter 2">
            <a:extLst>
              <a:ext uri="{FF2B5EF4-FFF2-40B4-BE49-F238E27FC236}">
                <a16:creationId xmlns:a16="http://schemas.microsoft.com/office/drawing/2014/main" xmlns="" id="{785C02BD-C4F5-4CCD-AB45-9FAAC0A5BF3A}"/>
              </a:ext>
            </a:extLst>
          </p:cNvPr>
          <p:cNvSpPr>
            <a:spLocks noGrp="1"/>
          </p:cNvSpPr>
          <p:nvPr>
            <p:ph idx="1"/>
          </p:nvPr>
        </p:nvSpPr>
        <p:spPr/>
        <p:txBody>
          <a:bodyPr/>
          <a:lstStyle/>
          <a:p>
            <a:pPr>
              <a:buFont typeface="+mj-lt"/>
              <a:buAutoNum type="arabicPeriod"/>
            </a:pPr>
            <a:r>
              <a:rPr lang="de-DE" dirty="0"/>
              <a:t>Definition</a:t>
            </a:r>
          </a:p>
          <a:p>
            <a:pPr>
              <a:buFont typeface="+mj-lt"/>
              <a:buAutoNum type="arabicPeriod"/>
            </a:pPr>
            <a:r>
              <a:rPr lang="de-DE" dirty="0"/>
              <a:t>Verbreitung</a:t>
            </a:r>
          </a:p>
          <a:p>
            <a:pPr>
              <a:buFont typeface="+mj-lt"/>
              <a:buAutoNum type="arabicPeriod"/>
            </a:pPr>
            <a:r>
              <a:rPr lang="de-DE" dirty="0"/>
              <a:t>Symptome und Komplikationen</a:t>
            </a:r>
          </a:p>
          <a:p>
            <a:pPr>
              <a:buFont typeface="+mj-lt"/>
              <a:buAutoNum type="arabicPeriod"/>
            </a:pPr>
            <a:r>
              <a:rPr lang="de-DE" dirty="0"/>
              <a:t>Therapie</a:t>
            </a:r>
          </a:p>
          <a:p>
            <a:pPr>
              <a:buFont typeface="+mj-lt"/>
              <a:buAutoNum type="arabicPeriod"/>
            </a:pPr>
            <a:r>
              <a:rPr lang="de-DE" dirty="0"/>
              <a:t>Prävention</a:t>
            </a:r>
          </a:p>
          <a:p>
            <a:pPr>
              <a:buFont typeface="+mj-lt"/>
              <a:buAutoNum type="arabicPeriod"/>
            </a:pPr>
            <a:r>
              <a:rPr lang="de-DE" dirty="0"/>
              <a:t>Quellen</a:t>
            </a:r>
          </a:p>
          <a:p>
            <a:endParaRPr lang="de-DE" dirty="0"/>
          </a:p>
        </p:txBody>
      </p:sp>
      <p:sp>
        <p:nvSpPr>
          <p:cNvPr id="5" name="Foliennummernplatzhalter 4">
            <a:extLst>
              <a:ext uri="{FF2B5EF4-FFF2-40B4-BE49-F238E27FC236}">
                <a16:creationId xmlns:a16="http://schemas.microsoft.com/office/drawing/2014/main" xmlns="" id="{EAEDD8EF-37E6-4C3D-B327-68D4A0CFE739}"/>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56765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A3B222E-7901-4110-B138-0F9C3BAACF48}"/>
              </a:ext>
            </a:extLst>
          </p:cNvPr>
          <p:cNvSpPr>
            <a:spLocks noGrp="1"/>
          </p:cNvSpPr>
          <p:nvPr>
            <p:ph type="title"/>
          </p:nvPr>
        </p:nvSpPr>
        <p:spPr/>
        <p:txBody>
          <a:bodyPr/>
          <a:lstStyle/>
          <a:p>
            <a:r>
              <a:rPr lang="de-DE" dirty="0"/>
              <a:t>Definition</a:t>
            </a:r>
          </a:p>
        </p:txBody>
      </p:sp>
      <p:sp>
        <p:nvSpPr>
          <p:cNvPr id="3" name="Inhaltsplatzhalter 2">
            <a:extLst>
              <a:ext uri="{FF2B5EF4-FFF2-40B4-BE49-F238E27FC236}">
                <a16:creationId xmlns:a16="http://schemas.microsoft.com/office/drawing/2014/main" xmlns="" id="{E4C5C505-5BBB-4D4B-8AF4-AA1261E23B62}"/>
              </a:ext>
            </a:extLst>
          </p:cNvPr>
          <p:cNvSpPr>
            <a:spLocks noGrp="1"/>
          </p:cNvSpPr>
          <p:nvPr>
            <p:ph idx="1"/>
          </p:nvPr>
        </p:nvSpPr>
        <p:spPr/>
        <p:txBody>
          <a:bodyPr/>
          <a:lstStyle/>
          <a:p>
            <a:r>
              <a:rPr lang="de-DE" dirty="0" smtClean="0"/>
              <a:t>Diphtherie ist eine bakterielle Infektionskrankheit, die sowohl die oberen Atemwege als auch die Haut betreffen kann. Eine große Gefahr bei Diphtherie ist es, wenn durch die Schwellungen um Halsbereich zu einem kompletten Verschluss der Atemwege kommen kann und die betroffene Person erstickt. </a:t>
            </a:r>
            <a:endParaRPr lang="de-DE" dirty="0"/>
          </a:p>
        </p:txBody>
      </p:sp>
      <p:sp>
        <p:nvSpPr>
          <p:cNvPr id="8" name="Foliennummernplatzhalter 7">
            <a:extLst>
              <a:ext uri="{FF2B5EF4-FFF2-40B4-BE49-F238E27FC236}">
                <a16:creationId xmlns:a16="http://schemas.microsoft.com/office/drawing/2014/main" xmlns="" id="{572EEA2F-4C6C-4E55-8435-BCCA5C6DBC7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63613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6FB3E9A-87D8-40B4-BF28-B7839A758400}"/>
              </a:ext>
            </a:extLst>
          </p:cNvPr>
          <p:cNvSpPr>
            <a:spLocks noGrp="1"/>
          </p:cNvSpPr>
          <p:nvPr>
            <p:ph type="title"/>
          </p:nvPr>
        </p:nvSpPr>
        <p:spPr/>
        <p:txBody>
          <a:bodyPr/>
          <a:lstStyle/>
          <a:p>
            <a:r>
              <a:rPr lang="de-DE" dirty="0"/>
              <a:t>Verbreitung</a:t>
            </a:r>
          </a:p>
        </p:txBody>
      </p:sp>
      <p:sp>
        <p:nvSpPr>
          <p:cNvPr id="3" name="Inhaltsplatzhalter 2">
            <a:extLst>
              <a:ext uri="{FF2B5EF4-FFF2-40B4-BE49-F238E27FC236}">
                <a16:creationId xmlns:a16="http://schemas.microsoft.com/office/drawing/2014/main" xmlns="" id="{2FAA3A7E-E05B-4C32-B86D-24F68AF541C0}"/>
              </a:ext>
            </a:extLst>
          </p:cNvPr>
          <p:cNvSpPr>
            <a:spLocks noGrp="1"/>
          </p:cNvSpPr>
          <p:nvPr>
            <p:ph idx="1"/>
          </p:nvPr>
        </p:nvSpPr>
        <p:spPr/>
        <p:txBody>
          <a:bodyPr>
            <a:normAutofit/>
          </a:bodyPr>
          <a:lstStyle/>
          <a:p>
            <a:r>
              <a:rPr lang="de-DE" dirty="0"/>
              <a:t>Infektionswege: Tröpfcheninfektion</a:t>
            </a:r>
          </a:p>
          <a:p>
            <a:pPr lvl="1"/>
            <a:r>
              <a:rPr lang="de-DE" dirty="0"/>
              <a:t>Erreger heftet sich an die Schleimhäute des Atemtrakts</a:t>
            </a:r>
          </a:p>
          <a:p>
            <a:pPr lvl="1"/>
            <a:r>
              <a:rPr lang="de-DE" dirty="0" smtClean="0"/>
              <a:t>Infektion auch durch offene Wunden möglich</a:t>
            </a:r>
            <a:endParaRPr lang="de-DE" dirty="0"/>
          </a:p>
          <a:p>
            <a:r>
              <a:rPr lang="de-DE" dirty="0"/>
              <a:t>Inkubationszeit: </a:t>
            </a:r>
            <a:r>
              <a:rPr lang="de-DE" dirty="0" smtClean="0"/>
              <a:t>meist 2-5</a:t>
            </a:r>
            <a:r>
              <a:rPr lang="de-DE" dirty="0" smtClean="0"/>
              <a:t>Tage</a:t>
            </a:r>
            <a:r>
              <a:rPr lang="de-DE" dirty="0"/>
              <a:t/>
            </a:r>
            <a:br>
              <a:rPr lang="de-DE" dirty="0"/>
            </a:br>
            <a:endParaRPr lang="de-DE" dirty="0"/>
          </a:p>
          <a:p>
            <a:r>
              <a:rPr lang="de-DE" dirty="0" smtClean="0"/>
              <a:t>Hohe Impfquote </a:t>
            </a:r>
            <a:r>
              <a:rPr lang="de-DE" dirty="0" smtClean="0">
                <a:sym typeface="Wingdings" panose="05000000000000000000" pitchFamily="2" charset="2"/>
              </a:rPr>
              <a:t>Verbreitung in Deutschland stark reduziert </a:t>
            </a:r>
            <a:endParaRPr lang="de-DE" dirty="0"/>
          </a:p>
        </p:txBody>
      </p:sp>
      <p:sp>
        <p:nvSpPr>
          <p:cNvPr id="7" name="Foliennummernplatzhalter 6">
            <a:extLst>
              <a:ext uri="{FF2B5EF4-FFF2-40B4-BE49-F238E27FC236}">
                <a16:creationId xmlns:a16="http://schemas.microsoft.com/office/drawing/2014/main" xmlns="" id="{6ED8B2CF-F8C4-4945-A659-FB2696BBC065}"/>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9472" y="311046"/>
            <a:ext cx="1428573" cy="1856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2730" y="566914"/>
            <a:ext cx="590630" cy="453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8045" y="1040642"/>
            <a:ext cx="370996" cy="397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3360" y="427919"/>
            <a:ext cx="592667" cy="592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84562" y="1584235"/>
            <a:ext cx="210877" cy="2072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9417" y="1584235"/>
            <a:ext cx="210877" cy="2072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4407" y="833385"/>
            <a:ext cx="210877" cy="2072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8157" y="1239256"/>
            <a:ext cx="210877" cy="2072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0263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EC981A5-D3F9-4DD9-ADF2-B00650105716}"/>
              </a:ext>
            </a:extLst>
          </p:cNvPr>
          <p:cNvSpPr>
            <a:spLocks noGrp="1"/>
          </p:cNvSpPr>
          <p:nvPr>
            <p:ph type="title"/>
          </p:nvPr>
        </p:nvSpPr>
        <p:spPr/>
        <p:txBody>
          <a:bodyPr>
            <a:normAutofit/>
          </a:bodyPr>
          <a:lstStyle/>
          <a:p>
            <a:r>
              <a:rPr lang="de-DE" sz="3200" dirty="0"/>
              <a:t>Symptome und Komplikationen</a:t>
            </a:r>
          </a:p>
        </p:txBody>
      </p:sp>
      <p:sp>
        <p:nvSpPr>
          <p:cNvPr id="3" name="Inhaltsplatzhalter 2">
            <a:extLst>
              <a:ext uri="{FF2B5EF4-FFF2-40B4-BE49-F238E27FC236}">
                <a16:creationId xmlns:a16="http://schemas.microsoft.com/office/drawing/2014/main" xmlns="" id="{A05D98B7-E777-462D-BFA6-6E0A5B5724EF}"/>
              </a:ext>
            </a:extLst>
          </p:cNvPr>
          <p:cNvSpPr>
            <a:spLocks noGrp="1"/>
          </p:cNvSpPr>
          <p:nvPr>
            <p:ph idx="1"/>
          </p:nvPr>
        </p:nvSpPr>
        <p:spPr/>
        <p:txBody>
          <a:bodyPr>
            <a:normAutofit/>
          </a:bodyPr>
          <a:lstStyle/>
          <a:p>
            <a:r>
              <a:rPr lang="de-DE" dirty="0" smtClean="0"/>
              <a:t>Halsschmerzen, Husten und Anschwellen der Lymphknoten</a:t>
            </a:r>
          </a:p>
          <a:p>
            <a:r>
              <a:rPr lang="de-DE" dirty="0" smtClean="0"/>
              <a:t>Nase, Rachen und in der Luftröhre fest haftende Belege</a:t>
            </a:r>
          </a:p>
          <a:p>
            <a:r>
              <a:rPr lang="de-DE" dirty="0" smtClean="0"/>
              <a:t>Süßlich-fauliger Mundgeruch</a:t>
            </a:r>
          </a:p>
          <a:p>
            <a:r>
              <a:rPr lang="de-DE" dirty="0" smtClean="0"/>
              <a:t>Schwellung im Halsbereich </a:t>
            </a:r>
            <a:r>
              <a:rPr lang="de-DE" dirty="0" smtClean="0">
                <a:sym typeface="Wingdings" panose="05000000000000000000" pitchFamily="2" charset="2"/>
              </a:rPr>
              <a:t> Erstickungsgefahr</a:t>
            </a:r>
          </a:p>
          <a:p>
            <a:r>
              <a:rPr lang="de-DE" dirty="0"/>
              <a:t>Wund-Diphtherie: schmierig belegte Hautstellen und </a:t>
            </a:r>
            <a:r>
              <a:rPr lang="de-DE" dirty="0" smtClean="0"/>
              <a:t>Wunden</a:t>
            </a:r>
            <a:endParaRPr lang="de-DE" dirty="0" smtClean="0">
              <a:sym typeface="Wingdings" panose="05000000000000000000" pitchFamily="2" charset="2"/>
            </a:endParaRPr>
          </a:p>
          <a:p>
            <a:r>
              <a:rPr lang="de-DE" dirty="0" smtClean="0">
                <a:sym typeface="Wingdings" panose="05000000000000000000" pitchFamily="2" charset="2"/>
              </a:rPr>
              <a:t>Komplikationen: Organschäden (Lungenentzündung, Herzentzündung)</a:t>
            </a:r>
            <a:endParaRPr lang="de-DE" dirty="0"/>
          </a:p>
        </p:txBody>
      </p:sp>
      <p:sp>
        <p:nvSpPr>
          <p:cNvPr id="5" name="Foliennummernplatzhalter 4">
            <a:extLst>
              <a:ext uri="{FF2B5EF4-FFF2-40B4-BE49-F238E27FC236}">
                <a16:creationId xmlns:a16="http://schemas.microsoft.com/office/drawing/2014/main" xmlns="" id="{E904B605-E941-462E-89C4-00083BF9A8A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43559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27081DE-7616-47D4-B28C-D2C116A4E072}"/>
              </a:ext>
            </a:extLst>
          </p:cNvPr>
          <p:cNvSpPr>
            <a:spLocks noGrp="1"/>
          </p:cNvSpPr>
          <p:nvPr>
            <p:ph type="title"/>
          </p:nvPr>
        </p:nvSpPr>
        <p:spPr/>
        <p:txBody>
          <a:bodyPr/>
          <a:lstStyle/>
          <a:p>
            <a:r>
              <a:rPr lang="de-DE" dirty="0"/>
              <a:t>Therapie</a:t>
            </a:r>
          </a:p>
        </p:txBody>
      </p:sp>
      <p:sp>
        <p:nvSpPr>
          <p:cNvPr id="3" name="Inhaltsplatzhalter 2">
            <a:extLst>
              <a:ext uri="{FF2B5EF4-FFF2-40B4-BE49-F238E27FC236}">
                <a16:creationId xmlns:a16="http://schemas.microsoft.com/office/drawing/2014/main" xmlns="" id="{3274F043-A4BF-4180-8B18-96FFC6B0FC63}"/>
              </a:ext>
            </a:extLst>
          </p:cNvPr>
          <p:cNvSpPr>
            <a:spLocks noGrp="1"/>
          </p:cNvSpPr>
          <p:nvPr>
            <p:ph idx="1"/>
          </p:nvPr>
        </p:nvSpPr>
        <p:spPr/>
        <p:txBody>
          <a:bodyPr/>
          <a:lstStyle/>
          <a:p>
            <a:r>
              <a:rPr lang="de-DE" dirty="0" smtClean="0"/>
              <a:t>Frühzeitige Einleitung der Therapie ist sehr wichtig</a:t>
            </a:r>
          </a:p>
          <a:p>
            <a:r>
              <a:rPr lang="de-DE" dirty="0" smtClean="0"/>
              <a:t>Beseitigung des zirkulierenden Diphtherietoxins mittels Antitoxin</a:t>
            </a:r>
          </a:p>
          <a:p>
            <a:r>
              <a:rPr lang="de-DE" dirty="0" smtClean="0"/>
              <a:t>Kontaktpersonen müssen ebenfalls mit Antibiotika behandelt werden</a:t>
            </a:r>
          </a:p>
          <a:p>
            <a:r>
              <a:rPr lang="de-DE" dirty="0" smtClean="0"/>
              <a:t>Isolation</a:t>
            </a:r>
            <a:endParaRPr lang="de-DE" dirty="0"/>
          </a:p>
        </p:txBody>
      </p:sp>
      <p:sp>
        <p:nvSpPr>
          <p:cNvPr id="5" name="Foliennummernplatzhalter 4">
            <a:extLst>
              <a:ext uri="{FF2B5EF4-FFF2-40B4-BE49-F238E27FC236}">
                <a16:creationId xmlns:a16="http://schemas.microsoft.com/office/drawing/2014/main" xmlns="" id="{8886E13A-5514-47C2-8DC6-E2E75162F86F}"/>
              </a:ext>
            </a:extLst>
          </p:cNvPr>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39110" y="372003"/>
            <a:ext cx="2038010" cy="1794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758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29C35E5-ECCD-4912-9272-2D9C1EE192EC}"/>
              </a:ext>
            </a:extLst>
          </p:cNvPr>
          <p:cNvSpPr>
            <a:spLocks noGrp="1"/>
          </p:cNvSpPr>
          <p:nvPr>
            <p:ph type="title"/>
          </p:nvPr>
        </p:nvSpPr>
        <p:spPr/>
        <p:txBody>
          <a:bodyPr/>
          <a:lstStyle/>
          <a:p>
            <a:r>
              <a:rPr lang="de-DE" dirty="0"/>
              <a:t>Prävention</a:t>
            </a:r>
          </a:p>
        </p:txBody>
      </p:sp>
      <p:sp>
        <p:nvSpPr>
          <p:cNvPr id="3" name="Inhaltsplatzhalter 2">
            <a:extLst>
              <a:ext uri="{FF2B5EF4-FFF2-40B4-BE49-F238E27FC236}">
                <a16:creationId xmlns:a16="http://schemas.microsoft.com/office/drawing/2014/main" xmlns="" id="{26B5F9FF-096E-40C4-97CA-763404468B01}"/>
              </a:ext>
            </a:extLst>
          </p:cNvPr>
          <p:cNvSpPr>
            <a:spLocks noGrp="1"/>
          </p:cNvSpPr>
          <p:nvPr>
            <p:ph idx="1"/>
          </p:nvPr>
        </p:nvSpPr>
        <p:spPr/>
        <p:txBody>
          <a:bodyPr>
            <a:normAutofit/>
          </a:bodyPr>
          <a:lstStyle/>
          <a:p>
            <a:r>
              <a:rPr lang="de-DE" dirty="0"/>
              <a:t>Impfen: </a:t>
            </a:r>
          </a:p>
          <a:p>
            <a:pPr lvl="1"/>
            <a:r>
              <a:rPr lang="de-DE" dirty="0"/>
              <a:t>Sechsfachimpfung: Tetanus, Pertussis, Polio, </a:t>
            </a:r>
            <a:r>
              <a:rPr lang="de-DE" dirty="0" err="1"/>
              <a:t>Hib</a:t>
            </a:r>
            <a:r>
              <a:rPr lang="de-DE" dirty="0"/>
              <a:t>, Hepatitis-B und Diphtherie</a:t>
            </a:r>
          </a:p>
          <a:p>
            <a:pPr lvl="1"/>
            <a:r>
              <a:rPr lang="de-DE" dirty="0"/>
              <a:t>Impfschema: 2+1 Impfschema</a:t>
            </a:r>
          </a:p>
          <a:p>
            <a:pPr lvl="2"/>
            <a:r>
              <a:rPr lang="de-DE" dirty="0"/>
              <a:t>2,4 und 11 Monate</a:t>
            </a:r>
          </a:p>
          <a:p>
            <a:pPr lvl="2"/>
            <a:r>
              <a:rPr lang="de-DE" dirty="0" smtClean="0"/>
              <a:t>Auffrischung: 5-6 Jahren und 9-17 Jahren, danach alle 10 Jahre</a:t>
            </a:r>
            <a:endParaRPr lang="de-DE" dirty="0"/>
          </a:p>
          <a:p>
            <a:pPr lvl="1"/>
            <a:r>
              <a:rPr lang="de-DE" dirty="0" smtClean="0">
                <a:sym typeface="Wingdings" panose="05000000000000000000" pitchFamily="2" charset="2"/>
              </a:rPr>
              <a:t>Verträglichkeit</a:t>
            </a:r>
            <a:r>
              <a:rPr lang="de-DE" dirty="0">
                <a:sym typeface="Wingdings" panose="05000000000000000000" pitchFamily="2" charset="2"/>
              </a:rPr>
              <a:t>:</a:t>
            </a:r>
          </a:p>
          <a:p>
            <a:pPr lvl="2"/>
            <a:r>
              <a:rPr lang="de-DE" dirty="0">
                <a:sym typeface="Wingdings" panose="05000000000000000000" pitchFamily="2" charset="2"/>
              </a:rPr>
              <a:t>Gut verträglich</a:t>
            </a:r>
          </a:p>
          <a:p>
            <a:pPr lvl="2"/>
            <a:r>
              <a:rPr lang="de-DE" dirty="0">
                <a:sym typeface="Wingdings" panose="05000000000000000000" pitchFamily="2" charset="2"/>
              </a:rPr>
              <a:t>Rötung und Schwellung der Einstichstelle</a:t>
            </a:r>
          </a:p>
          <a:p>
            <a:pPr lvl="2"/>
            <a:r>
              <a:rPr lang="de-DE" dirty="0" smtClean="0"/>
              <a:t>Allgemeinsymptome (Frösteln, Müdigkeit, Kopfschmerzen)</a:t>
            </a:r>
            <a:endParaRPr lang="de-DE" dirty="0"/>
          </a:p>
          <a:p>
            <a:endParaRPr lang="de-DE" dirty="0"/>
          </a:p>
        </p:txBody>
      </p:sp>
      <p:sp>
        <p:nvSpPr>
          <p:cNvPr id="5" name="Foliennummernplatzhalter 4">
            <a:extLst>
              <a:ext uri="{FF2B5EF4-FFF2-40B4-BE49-F238E27FC236}">
                <a16:creationId xmlns:a16="http://schemas.microsoft.com/office/drawing/2014/main" xmlns="" id="{A891C992-F359-4D52-BFBE-4A81BAB50D57}"/>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63026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4B79630-B763-4F49-952E-EE4BE159BDE5}"/>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xmlns="" id="{679513A8-3EC4-4B85-987E-57883143AFF0}"/>
              </a:ext>
            </a:extLst>
          </p:cNvPr>
          <p:cNvSpPr>
            <a:spLocks noGrp="1"/>
          </p:cNvSpPr>
          <p:nvPr>
            <p:ph idx="1"/>
          </p:nvPr>
        </p:nvSpPr>
        <p:spPr/>
        <p:txBody>
          <a:bodyPr>
            <a:normAutofit/>
          </a:bodyPr>
          <a:lstStyle/>
          <a:p>
            <a:r>
              <a:rPr lang="de-DE" sz="1800" dirty="0"/>
              <a:t>Ommen, Oliver (o.J.): Diphtherie-Impfung bei Kindern URL: </a:t>
            </a:r>
            <a:r>
              <a:rPr lang="de-DE" sz="1800" u="sng" dirty="0">
                <a:hlinkClick r:id="rId2"/>
              </a:rPr>
              <a:t>https://www.impfen-info.de/impfempfehlungen/fuer-kinder-0-12-jahre/diphtherie.html</a:t>
            </a:r>
            <a:r>
              <a:rPr lang="de-DE" sz="1800" dirty="0"/>
              <a:t>, Aufruf am 15.07.2020</a:t>
            </a:r>
          </a:p>
          <a:p>
            <a:pPr marL="0" indent="0">
              <a:buNone/>
            </a:pPr>
            <a:endParaRPr lang="de-DE" sz="1800" dirty="0"/>
          </a:p>
          <a:p>
            <a:r>
              <a:rPr lang="de-DE" sz="1800" dirty="0" err="1"/>
              <a:t>Matzik</a:t>
            </a:r>
            <a:r>
              <a:rPr lang="de-DE" sz="1800" dirty="0"/>
              <a:t>, Sophie (2020): Diphtherie- Impfung URL: </a:t>
            </a:r>
            <a:r>
              <a:rPr lang="de-DE" sz="1800" u="sng" dirty="0">
                <a:hlinkClick r:id="rId3"/>
              </a:rPr>
              <a:t>https://www.netdoktor.de/krankheiten/diphtherie/impfung/</a:t>
            </a:r>
            <a:r>
              <a:rPr lang="de-DE" sz="1800" dirty="0"/>
              <a:t>, Aufruf am 15.07.2020</a:t>
            </a:r>
          </a:p>
          <a:p>
            <a:pPr marL="0" indent="0">
              <a:buNone/>
            </a:pPr>
            <a:endParaRPr lang="de-DE" sz="1800" dirty="0"/>
          </a:p>
          <a:p>
            <a:r>
              <a:rPr lang="de-DE" sz="1800" dirty="0" err="1"/>
              <a:t>Matzik</a:t>
            </a:r>
            <a:r>
              <a:rPr lang="de-DE" sz="1800" dirty="0"/>
              <a:t>, Sophie (2019): Diphtherie URL: </a:t>
            </a:r>
            <a:r>
              <a:rPr lang="de-DE" sz="1800" u="sng" dirty="0">
                <a:hlinkClick r:id="rId4"/>
              </a:rPr>
              <a:t>https://www.netdoktor.de/krankheiten/diphtherie/</a:t>
            </a:r>
            <a:r>
              <a:rPr lang="de-DE" sz="1800" dirty="0"/>
              <a:t>, Aufruf am 15.07.2020</a:t>
            </a:r>
          </a:p>
          <a:p>
            <a:endParaRPr lang="de-DE" dirty="0"/>
          </a:p>
        </p:txBody>
      </p:sp>
      <p:sp>
        <p:nvSpPr>
          <p:cNvPr id="5" name="Foliennummernplatzhalter 4">
            <a:extLst>
              <a:ext uri="{FF2B5EF4-FFF2-40B4-BE49-F238E27FC236}">
                <a16:creationId xmlns:a16="http://schemas.microsoft.com/office/drawing/2014/main" xmlns="" id="{9272A5F8-6B58-4982-B7F5-B47F4C1B68BD}"/>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104058251"/>
      </p:ext>
    </p:extLst>
  </p:cSld>
  <p:clrMapOvr>
    <a:masterClrMapping/>
  </p:clrMapOvr>
</p:sld>
</file>

<file path=ppt/theme/theme1.xml><?xml version="1.0" encoding="utf-8"?>
<a:theme xmlns:a="http://schemas.openxmlformats.org/drawingml/2006/main" name="Rahmen">
  <a:themeElements>
    <a:clrScheme name="Grü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ahmen">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ahm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TM03457475[[fn=Rahmen]]</Template>
  <TotalTime>0</TotalTime>
  <Words>259</Words>
  <Application>Microsoft Office PowerPoint</Application>
  <PresentationFormat>Benutzerdefiniert</PresentationFormat>
  <Paragraphs>53</Paragraphs>
  <Slides>8</Slides>
  <Notes>0</Notes>
  <HiddenSlides>0</HiddenSlides>
  <MMClips>0</MMClips>
  <ScaleCrop>false</ScaleCrop>
  <HeadingPairs>
    <vt:vector size="4" baseType="variant">
      <vt:variant>
        <vt:lpstr>Design</vt:lpstr>
      </vt:variant>
      <vt:variant>
        <vt:i4>1</vt:i4>
      </vt:variant>
      <vt:variant>
        <vt:lpstr>Folientitel</vt:lpstr>
      </vt:variant>
      <vt:variant>
        <vt:i4>8</vt:i4>
      </vt:variant>
    </vt:vector>
  </HeadingPairs>
  <TitlesOfParts>
    <vt:vector size="9" baseType="lpstr">
      <vt:lpstr>Rahmen</vt:lpstr>
      <vt:lpstr>Diphtherie</vt:lpstr>
      <vt:lpstr>Inhalt</vt:lpstr>
      <vt:lpstr>Definition</vt:lpstr>
      <vt:lpstr>Verbreitung</vt:lpstr>
      <vt:lpstr>Symptome und Komplikationen</vt:lpstr>
      <vt:lpstr>Therapie</vt:lpstr>
      <vt:lpstr>Prävention</vt:lpstr>
      <vt:lpstr>Quellen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Pertussis (Keuchhusten)</dc:title>
  <dc:creator>branscheidn</dc:creator>
  <cp:lastModifiedBy>branscheidn</cp:lastModifiedBy>
  <cp:revision>10</cp:revision>
  <dcterms:created xsi:type="dcterms:W3CDTF">2020-08-06T07:26:28Z</dcterms:created>
  <dcterms:modified xsi:type="dcterms:W3CDTF">2020-08-07T10:36:49Z</dcterms:modified>
</cp:coreProperties>
</file>