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8" r:id="rId1"/>
  </p:sldMasterIdLst>
  <p:notesMasterIdLst>
    <p:notesMasterId r:id="rId11"/>
  </p:notesMasterIdLst>
  <p:sldIdLst>
    <p:sldId id="256" r:id="rId2"/>
    <p:sldId id="257" r:id="rId3"/>
    <p:sldId id="258" r:id="rId4"/>
    <p:sldId id="259" r:id="rId5"/>
    <p:sldId id="260" r:id="rId6"/>
    <p:sldId id="261" r:id="rId7"/>
    <p:sldId id="262" r:id="rId8"/>
    <p:sldId id="265"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84" d="100"/>
          <a:sy n="84" d="100"/>
        </p:scale>
        <p:origin x="-1536" y="-7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3D8122-0BD8-4A27-A1DC-ABFE2A130DB1}" type="datetimeFigureOut">
              <a:rPr lang="de-DE" smtClean="0"/>
              <a:t>07.08.2020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3A4418-BCA0-47DD-974C-A7DACE7AD7F1}" type="slidenum">
              <a:rPr lang="de-DE" smtClean="0"/>
              <a:t>‹Nr.›</a:t>
            </a:fld>
            <a:endParaRPr lang="de-DE"/>
          </a:p>
        </p:txBody>
      </p:sp>
    </p:spTree>
    <p:extLst>
      <p:ext uri="{BB962C8B-B14F-4D97-AF65-F5344CB8AC3E}">
        <p14:creationId xmlns:p14="http://schemas.microsoft.com/office/powerpoint/2010/main" val="1303931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de-DE"/>
              <a:t>Mastertitelformat bearbeiten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893820AA-C1A7-4BA3-84FC-FD8F59B14E5A}" type="datetime1">
              <a:rPr lang="en-US" smtClean="0"/>
              <a:t>8/7/2020</a:t>
            </a:fld>
            <a:endParaRPr lang="en-US" dirty="0"/>
          </a:p>
        </p:txBody>
      </p:sp>
      <p:sp>
        <p:nvSpPr>
          <p:cNvPr id="5" name="Footer Placeholder 4"/>
          <p:cNvSpPr>
            <a:spLocks noGrp="1"/>
          </p:cNvSpPr>
          <p:nvPr>
            <p:ph type="ftr" sz="quarter" idx="11"/>
          </p:nvPr>
        </p:nvSpPr>
        <p:spPr/>
        <p:txBody>
          <a:bodyPr/>
          <a:lstStyle/>
          <a:p>
            <a:r>
              <a:rPr lang="en-US"/>
              <a:t>IMPF.WIKI</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221080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10BB38C-2679-4950-B906-11F93BD29558}" type="datetime1">
              <a:rPr lang="en-US" smtClean="0"/>
              <a:t>8/7/2020</a:t>
            </a:fld>
            <a:endParaRPr lang="en-US" dirty="0"/>
          </a:p>
        </p:txBody>
      </p:sp>
      <p:sp>
        <p:nvSpPr>
          <p:cNvPr id="8" name="Footer Placeholder 7"/>
          <p:cNvSpPr>
            <a:spLocks noGrp="1"/>
          </p:cNvSpPr>
          <p:nvPr>
            <p:ph type="ftr" sz="quarter" idx="11"/>
          </p:nvPr>
        </p:nvSpPr>
        <p:spPr/>
        <p:txBody>
          <a:bodyPr/>
          <a:lstStyle/>
          <a:p>
            <a:r>
              <a:rPr lang="en-US"/>
              <a:t>IMPF.WIKI</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927851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53BF3ECB-2E94-4371-8F90-BBBF3F79B8DB}" type="datetime1">
              <a:rPr lang="en-US" smtClean="0"/>
              <a:t>8/7/2020</a:t>
            </a:fld>
            <a:endParaRPr lang="en-US" dirty="0"/>
          </a:p>
        </p:txBody>
      </p:sp>
      <p:sp>
        <p:nvSpPr>
          <p:cNvPr id="8" name="Footer Placeholder 7"/>
          <p:cNvSpPr>
            <a:spLocks noGrp="1"/>
          </p:cNvSpPr>
          <p:nvPr>
            <p:ph type="ftr" sz="quarter" idx="11"/>
          </p:nvPr>
        </p:nvSpPr>
        <p:spPr/>
        <p:txBody>
          <a:bodyPr/>
          <a:lstStyle/>
          <a:p>
            <a:r>
              <a:rPr lang="en-US"/>
              <a:t>IMPF.WIKI</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51755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F939AA6-A882-4D4F-A16E-6FA56699F933}" type="datetime1">
              <a:rPr lang="en-US" smtClean="0"/>
              <a:t>8/7/2020</a:t>
            </a:fld>
            <a:endParaRPr lang="en-US" dirty="0"/>
          </a:p>
        </p:txBody>
      </p:sp>
      <p:sp>
        <p:nvSpPr>
          <p:cNvPr id="5" name="Footer Placeholder 4"/>
          <p:cNvSpPr>
            <a:spLocks noGrp="1"/>
          </p:cNvSpPr>
          <p:nvPr>
            <p:ph type="ftr" sz="quarter" idx="11"/>
          </p:nvPr>
        </p:nvSpPr>
        <p:spPr/>
        <p:txBody>
          <a:bodyPr/>
          <a:lstStyle/>
          <a:p>
            <a:r>
              <a:rPr lang="en-US"/>
              <a:t>IMPF.WIKI</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76017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de-DE"/>
              <a:t>Mastertitelformat bearbeiten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7C53378F-8C33-4B74-81CC-1BD2A967F6C8}" type="datetime1">
              <a:rPr lang="en-US" smtClean="0"/>
              <a:t>8/7/2020</a:t>
            </a:fld>
            <a:endParaRPr lang="en-US" dirty="0"/>
          </a:p>
        </p:txBody>
      </p:sp>
      <p:sp>
        <p:nvSpPr>
          <p:cNvPr id="5" name="Footer Placeholder 4"/>
          <p:cNvSpPr>
            <a:spLocks noGrp="1"/>
          </p:cNvSpPr>
          <p:nvPr>
            <p:ph type="ftr" sz="quarter" idx="11"/>
          </p:nvPr>
        </p:nvSpPr>
        <p:spPr/>
        <p:txBody>
          <a:bodyPr/>
          <a:lstStyle/>
          <a:p>
            <a:r>
              <a:rPr lang="en-US"/>
              <a:t>IMPF.WIKI</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216343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Date Placeholder 7"/>
          <p:cNvSpPr>
            <a:spLocks noGrp="1"/>
          </p:cNvSpPr>
          <p:nvPr>
            <p:ph type="dt" sz="half" idx="10"/>
          </p:nvPr>
        </p:nvSpPr>
        <p:spPr/>
        <p:txBody>
          <a:bodyPr/>
          <a:lstStyle/>
          <a:p>
            <a:fld id="{3EB6F6BB-F2D9-4E79-ADF9-AF0EBD5559A9}" type="datetime1">
              <a:rPr lang="en-US" smtClean="0"/>
              <a:t>8/7/2020</a:t>
            </a:fld>
            <a:endParaRPr lang="en-US" dirty="0"/>
          </a:p>
        </p:txBody>
      </p:sp>
      <p:sp>
        <p:nvSpPr>
          <p:cNvPr id="9" name="Footer Placeholder 8"/>
          <p:cNvSpPr>
            <a:spLocks noGrp="1"/>
          </p:cNvSpPr>
          <p:nvPr>
            <p:ph type="ftr" sz="quarter" idx="11"/>
          </p:nvPr>
        </p:nvSpPr>
        <p:spPr/>
        <p:txBody>
          <a:bodyPr/>
          <a:lstStyle/>
          <a:p>
            <a:r>
              <a:rPr lang="en-US"/>
              <a:t>IMPF.WIKI</a:t>
            </a:r>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31303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Mastertitelformat bearbeiten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 name="Date Placeholder 1"/>
          <p:cNvSpPr>
            <a:spLocks noGrp="1"/>
          </p:cNvSpPr>
          <p:nvPr>
            <p:ph type="dt" sz="half" idx="10"/>
          </p:nvPr>
        </p:nvSpPr>
        <p:spPr/>
        <p:txBody>
          <a:bodyPr/>
          <a:lstStyle/>
          <a:p>
            <a:fld id="{53AA43B5-EE58-4498-8C2E-B481C22C98F5}" type="datetime1">
              <a:rPr lang="en-US" smtClean="0"/>
              <a:t>8/7/2020</a:t>
            </a:fld>
            <a:endParaRPr lang="en-US" dirty="0"/>
          </a:p>
        </p:txBody>
      </p:sp>
      <p:sp>
        <p:nvSpPr>
          <p:cNvPr id="11" name="Footer Placeholder 10"/>
          <p:cNvSpPr>
            <a:spLocks noGrp="1"/>
          </p:cNvSpPr>
          <p:nvPr>
            <p:ph type="ftr" sz="quarter" idx="11"/>
          </p:nvPr>
        </p:nvSpPr>
        <p:spPr/>
        <p:txBody>
          <a:bodyPr/>
          <a:lstStyle/>
          <a:p>
            <a:r>
              <a:rPr lang="en-US"/>
              <a:t>IMPF.WIKI</a:t>
            </a:r>
            <a:endParaRPr lang="en-US" dirty="0"/>
          </a:p>
        </p:txBody>
      </p:sp>
      <p:sp>
        <p:nvSpPr>
          <p:cNvPr id="12" name="Slide Number Placeholder 11"/>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19983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a:t>Mastertitelformat bearbeiten</a:t>
            </a:r>
            <a:endParaRPr lang="en-US" dirty="0"/>
          </a:p>
        </p:txBody>
      </p:sp>
      <p:sp>
        <p:nvSpPr>
          <p:cNvPr id="2" name="Date Placeholder 1"/>
          <p:cNvSpPr>
            <a:spLocks noGrp="1"/>
          </p:cNvSpPr>
          <p:nvPr>
            <p:ph type="dt" sz="half" idx="10"/>
          </p:nvPr>
        </p:nvSpPr>
        <p:spPr/>
        <p:txBody>
          <a:bodyPr/>
          <a:lstStyle/>
          <a:p>
            <a:fld id="{5432DC14-2F22-4C80-87AF-AE5606BD5777}" type="datetime1">
              <a:rPr lang="en-US" smtClean="0"/>
              <a:t>8/7/2020</a:t>
            </a:fld>
            <a:endParaRPr lang="en-US" dirty="0"/>
          </a:p>
        </p:txBody>
      </p:sp>
      <p:sp>
        <p:nvSpPr>
          <p:cNvPr id="7" name="Footer Placeholder 6"/>
          <p:cNvSpPr>
            <a:spLocks noGrp="1"/>
          </p:cNvSpPr>
          <p:nvPr>
            <p:ph type="ftr" sz="quarter" idx="11"/>
          </p:nvPr>
        </p:nvSpPr>
        <p:spPr/>
        <p:txBody>
          <a:bodyPr/>
          <a:lstStyle/>
          <a:p>
            <a:r>
              <a:rPr lang="en-US"/>
              <a:t>IMPF.WIKI</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009179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6751A56-096A-4799-BD30-6208140D4338}" type="datetime1">
              <a:rPr lang="en-US" smtClean="0"/>
              <a:t>8/7/2020</a:t>
            </a:fld>
            <a:endParaRPr lang="en-US" dirty="0"/>
          </a:p>
        </p:txBody>
      </p:sp>
      <p:sp>
        <p:nvSpPr>
          <p:cNvPr id="6" name="Footer Placeholder 5"/>
          <p:cNvSpPr>
            <a:spLocks noGrp="1"/>
          </p:cNvSpPr>
          <p:nvPr>
            <p:ph type="ftr" sz="quarter" idx="11"/>
          </p:nvPr>
        </p:nvSpPr>
        <p:spPr/>
        <p:txBody>
          <a:bodyPr/>
          <a:lstStyle/>
          <a:p>
            <a:r>
              <a:rPr lang="en-US"/>
              <a:t>IMPF.WIKI</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793476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de-DE"/>
              <a:t>Mastertitelformat bearbeiten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8" name="Date Placeholder 7"/>
          <p:cNvSpPr>
            <a:spLocks noGrp="1"/>
          </p:cNvSpPr>
          <p:nvPr>
            <p:ph type="dt" sz="half" idx="10"/>
          </p:nvPr>
        </p:nvSpPr>
        <p:spPr/>
        <p:txBody>
          <a:bodyPr/>
          <a:lstStyle/>
          <a:p>
            <a:fld id="{4C7AB1E5-3CA4-4EA1-BFE3-086B23F890CB}" type="datetime1">
              <a:rPr lang="en-US" smtClean="0"/>
              <a:t>8/7/2020</a:t>
            </a:fld>
            <a:endParaRPr lang="en-US" dirty="0"/>
          </a:p>
        </p:txBody>
      </p:sp>
      <p:sp>
        <p:nvSpPr>
          <p:cNvPr id="9" name="Footer Placeholder 8"/>
          <p:cNvSpPr>
            <a:spLocks noGrp="1"/>
          </p:cNvSpPr>
          <p:nvPr>
            <p:ph type="ftr" sz="quarter" idx="11"/>
          </p:nvPr>
        </p:nvSpPr>
        <p:spPr/>
        <p:txBody>
          <a:bodyPr/>
          <a:lstStyle/>
          <a:p>
            <a:r>
              <a:rPr lang="en-US"/>
              <a:t>IMPF.WIKI</a:t>
            </a:r>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695744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de-DE"/>
              <a:t>Mastertitelformat bearbeiten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8" name="Date Placeholder 7"/>
          <p:cNvSpPr>
            <a:spLocks noGrp="1"/>
          </p:cNvSpPr>
          <p:nvPr>
            <p:ph type="dt" sz="half" idx="10"/>
          </p:nvPr>
        </p:nvSpPr>
        <p:spPr/>
        <p:txBody>
          <a:bodyPr/>
          <a:lstStyle/>
          <a:p>
            <a:fld id="{50AAE2C7-6223-448F-8DA8-61A24091CD13}" type="datetime1">
              <a:rPr lang="en-US" smtClean="0"/>
              <a:t>8/7/2020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r>
              <a:rPr lang="en-US"/>
              <a:t>IMPF.WIKI</a:t>
            </a:r>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939442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C10877A-E367-4EB4-8847-4BB6335B87CE}" type="datetime1">
              <a:rPr lang="en-US" smtClean="0"/>
              <a:t>8/7/2020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en-US"/>
              <a:t>IMPF.WIKI</a:t>
            </a:r>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61917154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bundesgesundheitsministerium.de/themen/praevention/gesundheitsgefahren/influenza.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https://www.impfen-info.de/impfempfehlungen/fuer-kinder-0-12-jahre/grippe-influenza.html" TargetMode="External"/><Relationship Id="rId2" Type="http://schemas.openxmlformats.org/officeDocument/2006/relationships/hyperlink" Target="https://www.netdoktor.de/krankheiten/grippe/" TargetMode="External"/><Relationship Id="rId1" Type="http://schemas.openxmlformats.org/officeDocument/2006/relationships/slideLayout" Target="../slideLayouts/slideLayout2.xml"/><Relationship Id="rId4" Type="http://schemas.openxmlformats.org/officeDocument/2006/relationships/hyperlink" Target="https://flexikon.doccheck.com/de/Influenza#Therapi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FB9A551-E7B0-45B4-B479-9951F3CA1013}"/>
              </a:ext>
            </a:extLst>
          </p:cNvPr>
          <p:cNvSpPr>
            <a:spLocks noGrp="1"/>
          </p:cNvSpPr>
          <p:nvPr>
            <p:ph type="ctrTitle"/>
          </p:nvPr>
        </p:nvSpPr>
        <p:spPr/>
        <p:txBody>
          <a:bodyPr/>
          <a:lstStyle/>
          <a:p>
            <a:r>
              <a:rPr lang="de-DE" dirty="0" smtClean="0"/>
              <a:t>Influenza (Grippe)</a:t>
            </a:r>
            <a:endParaRPr lang="de-DE" dirty="0"/>
          </a:p>
        </p:txBody>
      </p:sp>
      <p:sp>
        <p:nvSpPr>
          <p:cNvPr id="3" name="Untertitel 2">
            <a:extLst>
              <a:ext uri="{FF2B5EF4-FFF2-40B4-BE49-F238E27FC236}">
                <a16:creationId xmlns:a16="http://schemas.microsoft.com/office/drawing/2014/main" xmlns="" id="{794F978F-3331-49BA-B682-6A749054D7E0}"/>
              </a:ext>
            </a:extLst>
          </p:cNvPr>
          <p:cNvSpPr>
            <a:spLocks noGrp="1"/>
          </p:cNvSpPr>
          <p:nvPr>
            <p:ph type="subTitle" idx="1"/>
          </p:nvPr>
        </p:nvSpPr>
        <p:spPr/>
        <p:txBody>
          <a:bodyPr/>
          <a:lstStyle/>
          <a:p>
            <a:r>
              <a:rPr lang="de-DE" dirty="0"/>
              <a:t>Erstellt von </a:t>
            </a:r>
            <a:r>
              <a:rPr lang="de-DE" dirty="0" err="1"/>
              <a:t>impf.wiki</a:t>
            </a:r>
            <a:endParaRPr lang="de-DE" dirty="0"/>
          </a:p>
        </p:txBody>
      </p:sp>
      <p:sp>
        <p:nvSpPr>
          <p:cNvPr id="7" name="Foliennummernplatzhalter 6">
            <a:extLst>
              <a:ext uri="{FF2B5EF4-FFF2-40B4-BE49-F238E27FC236}">
                <a16:creationId xmlns:a16="http://schemas.microsoft.com/office/drawing/2014/main" xmlns="" id="{1B34D7CF-1209-4790-8C5C-520FE74A2F06}"/>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2376455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BF2B6B2-345B-4781-98BA-0E0322B304BD}"/>
              </a:ext>
            </a:extLst>
          </p:cNvPr>
          <p:cNvSpPr>
            <a:spLocks noGrp="1"/>
          </p:cNvSpPr>
          <p:nvPr>
            <p:ph type="title"/>
          </p:nvPr>
        </p:nvSpPr>
        <p:spPr/>
        <p:txBody>
          <a:bodyPr/>
          <a:lstStyle/>
          <a:p>
            <a:r>
              <a:rPr lang="de-DE" dirty="0"/>
              <a:t>Inhalt</a:t>
            </a:r>
          </a:p>
        </p:txBody>
      </p:sp>
      <p:sp>
        <p:nvSpPr>
          <p:cNvPr id="3" name="Inhaltsplatzhalter 2">
            <a:extLst>
              <a:ext uri="{FF2B5EF4-FFF2-40B4-BE49-F238E27FC236}">
                <a16:creationId xmlns:a16="http://schemas.microsoft.com/office/drawing/2014/main" xmlns="" id="{785C02BD-C4F5-4CCD-AB45-9FAAC0A5BF3A}"/>
              </a:ext>
            </a:extLst>
          </p:cNvPr>
          <p:cNvSpPr>
            <a:spLocks noGrp="1"/>
          </p:cNvSpPr>
          <p:nvPr>
            <p:ph idx="1"/>
          </p:nvPr>
        </p:nvSpPr>
        <p:spPr/>
        <p:txBody>
          <a:bodyPr/>
          <a:lstStyle/>
          <a:p>
            <a:pPr>
              <a:buFont typeface="+mj-lt"/>
              <a:buAutoNum type="arabicPeriod"/>
            </a:pPr>
            <a:r>
              <a:rPr lang="de-DE" dirty="0"/>
              <a:t>Definition</a:t>
            </a:r>
          </a:p>
          <a:p>
            <a:pPr>
              <a:buFont typeface="+mj-lt"/>
              <a:buAutoNum type="arabicPeriod"/>
            </a:pPr>
            <a:r>
              <a:rPr lang="de-DE" dirty="0"/>
              <a:t>Verbreitung</a:t>
            </a:r>
          </a:p>
          <a:p>
            <a:pPr>
              <a:buFont typeface="+mj-lt"/>
              <a:buAutoNum type="arabicPeriod"/>
            </a:pPr>
            <a:r>
              <a:rPr lang="de-DE" dirty="0"/>
              <a:t>Symptome und Komplikationen</a:t>
            </a:r>
          </a:p>
          <a:p>
            <a:pPr>
              <a:buFont typeface="+mj-lt"/>
              <a:buAutoNum type="arabicPeriod"/>
            </a:pPr>
            <a:r>
              <a:rPr lang="de-DE" dirty="0"/>
              <a:t>Therapie</a:t>
            </a:r>
          </a:p>
          <a:p>
            <a:pPr>
              <a:buFont typeface="+mj-lt"/>
              <a:buAutoNum type="arabicPeriod"/>
            </a:pPr>
            <a:r>
              <a:rPr lang="de-DE" dirty="0"/>
              <a:t>Prävention</a:t>
            </a:r>
          </a:p>
          <a:p>
            <a:pPr>
              <a:buFont typeface="+mj-lt"/>
              <a:buAutoNum type="arabicPeriod"/>
            </a:pPr>
            <a:r>
              <a:rPr lang="de-DE" dirty="0"/>
              <a:t>Quellen</a:t>
            </a:r>
          </a:p>
          <a:p>
            <a:endParaRPr lang="de-DE" dirty="0"/>
          </a:p>
        </p:txBody>
      </p:sp>
      <p:sp>
        <p:nvSpPr>
          <p:cNvPr id="5" name="Foliennummernplatzhalter 4">
            <a:extLst>
              <a:ext uri="{FF2B5EF4-FFF2-40B4-BE49-F238E27FC236}">
                <a16:creationId xmlns:a16="http://schemas.microsoft.com/office/drawing/2014/main" xmlns="" id="{EAEDD8EF-37E6-4C3D-B327-68D4A0CFE739}"/>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567653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A3B222E-7901-4110-B138-0F9C3BAACF48}"/>
              </a:ext>
            </a:extLst>
          </p:cNvPr>
          <p:cNvSpPr>
            <a:spLocks noGrp="1"/>
          </p:cNvSpPr>
          <p:nvPr>
            <p:ph type="title"/>
          </p:nvPr>
        </p:nvSpPr>
        <p:spPr/>
        <p:txBody>
          <a:bodyPr/>
          <a:lstStyle/>
          <a:p>
            <a:r>
              <a:rPr lang="de-DE" dirty="0"/>
              <a:t>Definition</a:t>
            </a:r>
          </a:p>
        </p:txBody>
      </p:sp>
      <p:sp>
        <p:nvSpPr>
          <p:cNvPr id="3" name="Inhaltsplatzhalter 2">
            <a:extLst>
              <a:ext uri="{FF2B5EF4-FFF2-40B4-BE49-F238E27FC236}">
                <a16:creationId xmlns:a16="http://schemas.microsoft.com/office/drawing/2014/main" xmlns="" id="{E4C5C505-5BBB-4D4B-8AF4-AA1261E23B62}"/>
              </a:ext>
            </a:extLst>
          </p:cNvPr>
          <p:cNvSpPr>
            <a:spLocks noGrp="1"/>
          </p:cNvSpPr>
          <p:nvPr>
            <p:ph idx="1"/>
          </p:nvPr>
        </p:nvSpPr>
        <p:spPr/>
        <p:txBody>
          <a:bodyPr/>
          <a:lstStyle/>
          <a:p>
            <a:r>
              <a:rPr lang="de-DE" dirty="0" smtClean="0"/>
              <a:t>„Die </a:t>
            </a:r>
            <a:r>
              <a:rPr lang="de-DE" dirty="0"/>
              <a:t>echte Grippe, auch Influenza genannt, ist eine Infektionskrankheit die durch Viren verursacht wird und zu hohem Fieber, schweren Kopf- und Gliederschmerzen und einem trockenen Reizhusten führen kann. Im Unterschied zu einer Erkältung sind bei einer Influenza typischerweise nicht nur die Atemwege, sondern der gesamte Körper betroffen. Die Beschwerden treten meist schnell und heftig ein und lassen oft  innerhalb einer Woche deutlich nach</a:t>
            </a:r>
            <a:r>
              <a:rPr lang="de-DE" dirty="0" smtClean="0"/>
              <a:t>.“</a:t>
            </a:r>
            <a:r>
              <a:rPr lang="de-DE" dirty="0"/>
              <a:t/>
            </a:r>
            <a:br>
              <a:rPr lang="de-DE" dirty="0"/>
            </a:br>
            <a:r>
              <a:rPr lang="de-DE" dirty="0" smtClean="0"/>
              <a:t>- Bundesministerium für Gesundheit</a:t>
            </a:r>
          </a:p>
        </p:txBody>
      </p:sp>
      <p:sp>
        <p:nvSpPr>
          <p:cNvPr id="4" name="Textfeld 3">
            <a:extLst>
              <a:ext uri="{FF2B5EF4-FFF2-40B4-BE49-F238E27FC236}">
                <a16:creationId xmlns:a16="http://schemas.microsoft.com/office/drawing/2014/main" xmlns="" id="{B631ED84-5027-4140-9AEA-469032636053}"/>
              </a:ext>
            </a:extLst>
          </p:cNvPr>
          <p:cNvSpPr txBox="1"/>
          <p:nvPr/>
        </p:nvSpPr>
        <p:spPr>
          <a:xfrm>
            <a:off x="169334" y="6581001"/>
            <a:ext cx="11663578" cy="553998"/>
          </a:xfrm>
          <a:prstGeom prst="rect">
            <a:avLst/>
          </a:prstGeom>
          <a:noFill/>
        </p:spPr>
        <p:txBody>
          <a:bodyPr wrap="none" rtlCol="0">
            <a:spAutoFit/>
          </a:bodyPr>
          <a:lstStyle/>
          <a:p>
            <a:r>
              <a:rPr lang="de-DE" sz="1200" dirty="0"/>
              <a:t>Quelle: </a:t>
            </a:r>
            <a:r>
              <a:rPr lang="de-DE" sz="1200" dirty="0" smtClean="0"/>
              <a:t>Bundesministerium für Gesundheit: (2020.): Influenza (Grippe) URL:</a:t>
            </a:r>
            <a:r>
              <a:rPr lang="de-DE" sz="1200" dirty="0">
                <a:hlinkClick r:id="rId2"/>
              </a:rPr>
              <a:t>https://www.bundesgesundheitsministerium.de/themen/praevention/gesundheitsgefahren/influenza.html</a:t>
            </a:r>
            <a:endParaRPr lang="de-DE" sz="1200" dirty="0"/>
          </a:p>
          <a:p>
            <a:endParaRPr lang="de-DE" dirty="0"/>
          </a:p>
        </p:txBody>
      </p:sp>
      <p:sp>
        <p:nvSpPr>
          <p:cNvPr id="8" name="Foliennummernplatzhalter 7">
            <a:extLst>
              <a:ext uri="{FF2B5EF4-FFF2-40B4-BE49-F238E27FC236}">
                <a16:creationId xmlns:a16="http://schemas.microsoft.com/office/drawing/2014/main" xmlns="" id="{572EEA2F-4C6C-4E55-8435-BCCA5C6DBC70}"/>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636136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6FB3E9A-87D8-40B4-BF28-B7839A758400}"/>
              </a:ext>
            </a:extLst>
          </p:cNvPr>
          <p:cNvSpPr>
            <a:spLocks noGrp="1"/>
          </p:cNvSpPr>
          <p:nvPr>
            <p:ph type="title"/>
          </p:nvPr>
        </p:nvSpPr>
        <p:spPr/>
        <p:txBody>
          <a:bodyPr/>
          <a:lstStyle/>
          <a:p>
            <a:r>
              <a:rPr lang="de-DE" dirty="0"/>
              <a:t>Verbreitung</a:t>
            </a:r>
          </a:p>
        </p:txBody>
      </p:sp>
      <p:sp>
        <p:nvSpPr>
          <p:cNvPr id="3" name="Inhaltsplatzhalter 2">
            <a:extLst>
              <a:ext uri="{FF2B5EF4-FFF2-40B4-BE49-F238E27FC236}">
                <a16:creationId xmlns:a16="http://schemas.microsoft.com/office/drawing/2014/main" xmlns="" id="{2FAA3A7E-E05B-4C32-B86D-24F68AF541C0}"/>
              </a:ext>
            </a:extLst>
          </p:cNvPr>
          <p:cNvSpPr>
            <a:spLocks noGrp="1"/>
          </p:cNvSpPr>
          <p:nvPr>
            <p:ph idx="1"/>
          </p:nvPr>
        </p:nvSpPr>
        <p:spPr/>
        <p:txBody>
          <a:bodyPr>
            <a:normAutofit/>
          </a:bodyPr>
          <a:lstStyle/>
          <a:p>
            <a:r>
              <a:rPr lang="de-DE" dirty="0"/>
              <a:t>Infektionswege: Tröpfcheninfektion</a:t>
            </a:r>
          </a:p>
          <a:p>
            <a:pPr lvl="1"/>
            <a:r>
              <a:rPr lang="de-DE" dirty="0" smtClean="0"/>
              <a:t>Durch Husten, Niesen und Sprechen von Mensch zu Mensch übertragen</a:t>
            </a:r>
            <a:endParaRPr lang="de-DE" dirty="0"/>
          </a:p>
          <a:p>
            <a:r>
              <a:rPr lang="de-DE" dirty="0"/>
              <a:t>Inkubationszeit</a:t>
            </a:r>
            <a:r>
              <a:rPr lang="de-DE" dirty="0" smtClean="0"/>
              <a:t>: 1-2 Tage</a:t>
            </a:r>
          </a:p>
          <a:p>
            <a:r>
              <a:rPr lang="de-DE" dirty="0" smtClean="0"/>
              <a:t>Nach aktuellen Stand (07.04.2020) gibt es 181.912 bestätigte Fälle in Deutschland.</a:t>
            </a:r>
          </a:p>
          <a:p>
            <a:r>
              <a:rPr lang="de-DE" dirty="0" smtClean="0"/>
              <a:t>2019/2020 kam es zu 377 Todesfällen durch eine Influenza-Infektion</a:t>
            </a:r>
            <a:r>
              <a:rPr lang="de-DE" dirty="0"/>
              <a:t/>
            </a:r>
            <a:br>
              <a:rPr lang="de-DE" dirty="0"/>
            </a:br>
            <a:endParaRPr lang="de-DE" dirty="0"/>
          </a:p>
          <a:p>
            <a:endParaRPr lang="de-DE" dirty="0"/>
          </a:p>
        </p:txBody>
      </p:sp>
      <p:sp>
        <p:nvSpPr>
          <p:cNvPr id="7" name="Foliennummernplatzhalter 6">
            <a:extLst>
              <a:ext uri="{FF2B5EF4-FFF2-40B4-BE49-F238E27FC236}">
                <a16:creationId xmlns:a16="http://schemas.microsoft.com/office/drawing/2014/main" xmlns="" id="{6ED8B2CF-F8C4-4945-A659-FB2696BBC065}"/>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2002638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EC981A5-D3F9-4DD9-ADF2-B00650105716}"/>
              </a:ext>
            </a:extLst>
          </p:cNvPr>
          <p:cNvSpPr>
            <a:spLocks noGrp="1"/>
          </p:cNvSpPr>
          <p:nvPr>
            <p:ph type="title"/>
          </p:nvPr>
        </p:nvSpPr>
        <p:spPr/>
        <p:txBody>
          <a:bodyPr>
            <a:normAutofit/>
          </a:bodyPr>
          <a:lstStyle/>
          <a:p>
            <a:r>
              <a:rPr lang="de-DE" sz="3200" dirty="0"/>
              <a:t>Symptome und Komplikationen</a:t>
            </a:r>
          </a:p>
        </p:txBody>
      </p:sp>
      <p:sp>
        <p:nvSpPr>
          <p:cNvPr id="3" name="Inhaltsplatzhalter 2">
            <a:extLst>
              <a:ext uri="{FF2B5EF4-FFF2-40B4-BE49-F238E27FC236}">
                <a16:creationId xmlns:a16="http://schemas.microsoft.com/office/drawing/2014/main" xmlns="" id="{A05D98B7-E777-462D-BFA6-6E0A5B5724EF}"/>
              </a:ext>
            </a:extLst>
          </p:cNvPr>
          <p:cNvSpPr>
            <a:spLocks noGrp="1"/>
          </p:cNvSpPr>
          <p:nvPr>
            <p:ph idx="1"/>
          </p:nvPr>
        </p:nvSpPr>
        <p:spPr/>
        <p:txBody>
          <a:bodyPr>
            <a:normAutofit/>
          </a:bodyPr>
          <a:lstStyle/>
          <a:p>
            <a:r>
              <a:rPr lang="de-DE" dirty="0" smtClean="0"/>
              <a:t>Leichte bis schwere Krankheitsverläufe </a:t>
            </a:r>
          </a:p>
          <a:p>
            <a:r>
              <a:rPr lang="de-DE" dirty="0" smtClean="0"/>
              <a:t>Husten, Schnupfen, Schüttelfrost und Fieber</a:t>
            </a:r>
          </a:p>
          <a:p>
            <a:r>
              <a:rPr lang="de-DE" dirty="0" smtClean="0"/>
              <a:t>Symptome kommen schlagartig und Verlaufen sehr intensiv</a:t>
            </a:r>
          </a:p>
          <a:p>
            <a:r>
              <a:rPr lang="de-DE" dirty="0" smtClean="0"/>
              <a:t>Komplikation: Superinfektion</a:t>
            </a:r>
          </a:p>
          <a:p>
            <a:pPr lvl="1"/>
            <a:r>
              <a:rPr lang="de-DE" dirty="0" smtClean="0"/>
              <a:t>Entzündung der Atemwege</a:t>
            </a:r>
          </a:p>
          <a:p>
            <a:pPr lvl="1"/>
            <a:r>
              <a:rPr lang="de-DE" dirty="0" smtClean="0"/>
              <a:t>Mittelohrentzündung</a:t>
            </a:r>
          </a:p>
          <a:p>
            <a:pPr lvl="1"/>
            <a:r>
              <a:rPr lang="de-DE" dirty="0" smtClean="0"/>
              <a:t>Herzentzündung </a:t>
            </a:r>
          </a:p>
          <a:p>
            <a:pPr lvl="1"/>
            <a:r>
              <a:rPr lang="de-DE" dirty="0" smtClean="0"/>
              <a:t>Hirnhautentzündung</a:t>
            </a:r>
            <a:endParaRPr lang="de-DE" dirty="0" smtClean="0"/>
          </a:p>
          <a:p>
            <a:endParaRPr lang="de-DE" dirty="0"/>
          </a:p>
        </p:txBody>
      </p:sp>
      <p:sp>
        <p:nvSpPr>
          <p:cNvPr id="5" name="Foliennummernplatzhalter 4">
            <a:extLst>
              <a:ext uri="{FF2B5EF4-FFF2-40B4-BE49-F238E27FC236}">
                <a16:creationId xmlns:a16="http://schemas.microsoft.com/office/drawing/2014/main" xmlns="" id="{E904B605-E941-462E-89C4-00083BF9A8A6}"/>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3435590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27081DE-7616-47D4-B28C-D2C116A4E072}"/>
              </a:ext>
            </a:extLst>
          </p:cNvPr>
          <p:cNvSpPr>
            <a:spLocks noGrp="1"/>
          </p:cNvSpPr>
          <p:nvPr>
            <p:ph type="title"/>
          </p:nvPr>
        </p:nvSpPr>
        <p:spPr/>
        <p:txBody>
          <a:bodyPr/>
          <a:lstStyle/>
          <a:p>
            <a:r>
              <a:rPr lang="de-DE" dirty="0"/>
              <a:t>Therapie</a:t>
            </a:r>
          </a:p>
        </p:txBody>
      </p:sp>
      <p:sp>
        <p:nvSpPr>
          <p:cNvPr id="3" name="Inhaltsplatzhalter 2">
            <a:extLst>
              <a:ext uri="{FF2B5EF4-FFF2-40B4-BE49-F238E27FC236}">
                <a16:creationId xmlns:a16="http://schemas.microsoft.com/office/drawing/2014/main" xmlns="" id="{3274F043-A4BF-4180-8B18-96FFC6B0FC63}"/>
              </a:ext>
            </a:extLst>
          </p:cNvPr>
          <p:cNvSpPr>
            <a:spLocks noGrp="1"/>
          </p:cNvSpPr>
          <p:nvPr>
            <p:ph idx="1"/>
          </p:nvPr>
        </p:nvSpPr>
        <p:spPr/>
        <p:txBody>
          <a:bodyPr/>
          <a:lstStyle/>
          <a:p>
            <a:r>
              <a:rPr lang="de-DE" dirty="0" smtClean="0"/>
              <a:t>Allgemeinmaßnahmen:</a:t>
            </a:r>
          </a:p>
          <a:p>
            <a:pPr lvl="1"/>
            <a:r>
              <a:rPr lang="de-DE" dirty="0" smtClean="0"/>
              <a:t>Bettruhe</a:t>
            </a:r>
          </a:p>
          <a:p>
            <a:pPr lvl="1"/>
            <a:r>
              <a:rPr lang="de-DE" dirty="0" smtClean="0"/>
              <a:t>Körperliche Schonung</a:t>
            </a:r>
          </a:p>
          <a:p>
            <a:pPr lvl="1"/>
            <a:r>
              <a:rPr lang="de-DE" dirty="0" smtClean="0"/>
              <a:t>Ausreichende Flüssigkeitszufuhr</a:t>
            </a:r>
          </a:p>
          <a:p>
            <a:r>
              <a:rPr lang="de-DE" dirty="0" smtClean="0"/>
              <a:t>Medikamente: </a:t>
            </a:r>
          </a:p>
          <a:p>
            <a:pPr lvl="1"/>
            <a:r>
              <a:rPr lang="de-DE" dirty="0" smtClean="0"/>
              <a:t>Frühphase: antivirale Medikamente</a:t>
            </a:r>
          </a:p>
          <a:p>
            <a:pPr lvl="1"/>
            <a:r>
              <a:rPr lang="de-DE" dirty="0" smtClean="0"/>
              <a:t>Sekundärinfektion: Antibiotika</a:t>
            </a:r>
            <a:endParaRPr lang="de-DE" dirty="0"/>
          </a:p>
        </p:txBody>
      </p:sp>
      <p:sp>
        <p:nvSpPr>
          <p:cNvPr id="5" name="Foliennummernplatzhalter 4">
            <a:extLst>
              <a:ext uri="{FF2B5EF4-FFF2-40B4-BE49-F238E27FC236}">
                <a16:creationId xmlns:a16="http://schemas.microsoft.com/office/drawing/2014/main" xmlns="" id="{8886E13A-5514-47C2-8DC6-E2E75162F86F}"/>
              </a:ext>
            </a:extLst>
          </p:cNvPr>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1914" y="632179"/>
            <a:ext cx="2987240" cy="1994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7585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29C35E5-ECCD-4912-9272-2D9C1EE192EC}"/>
              </a:ext>
            </a:extLst>
          </p:cNvPr>
          <p:cNvSpPr>
            <a:spLocks noGrp="1"/>
          </p:cNvSpPr>
          <p:nvPr>
            <p:ph type="title"/>
          </p:nvPr>
        </p:nvSpPr>
        <p:spPr/>
        <p:txBody>
          <a:bodyPr/>
          <a:lstStyle/>
          <a:p>
            <a:r>
              <a:rPr lang="de-DE" dirty="0"/>
              <a:t>Prävention</a:t>
            </a:r>
          </a:p>
        </p:txBody>
      </p:sp>
      <p:sp>
        <p:nvSpPr>
          <p:cNvPr id="3" name="Inhaltsplatzhalter 2">
            <a:extLst>
              <a:ext uri="{FF2B5EF4-FFF2-40B4-BE49-F238E27FC236}">
                <a16:creationId xmlns:a16="http://schemas.microsoft.com/office/drawing/2014/main" xmlns="" id="{26B5F9FF-096E-40C4-97CA-763404468B01}"/>
              </a:ext>
            </a:extLst>
          </p:cNvPr>
          <p:cNvSpPr>
            <a:spLocks noGrp="1"/>
          </p:cNvSpPr>
          <p:nvPr>
            <p:ph idx="1"/>
          </p:nvPr>
        </p:nvSpPr>
        <p:spPr/>
        <p:txBody>
          <a:bodyPr>
            <a:normAutofit/>
          </a:bodyPr>
          <a:lstStyle/>
          <a:p>
            <a:r>
              <a:rPr lang="de-DE" dirty="0"/>
              <a:t>Impfen: </a:t>
            </a:r>
            <a:endParaRPr lang="de-DE" dirty="0" smtClean="0"/>
          </a:p>
          <a:p>
            <a:pPr lvl="1"/>
            <a:r>
              <a:rPr lang="de-DE" dirty="0" smtClean="0"/>
              <a:t>Jährliche Wiederholung</a:t>
            </a:r>
            <a:endParaRPr lang="de-DE" dirty="0" smtClean="0"/>
          </a:p>
          <a:p>
            <a:pPr lvl="1"/>
            <a:r>
              <a:rPr lang="de-DE" dirty="0" smtClean="0"/>
              <a:t>Von der STIKO empfohlen:</a:t>
            </a:r>
          </a:p>
          <a:p>
            <a:pPr lvl="2"/>
            <a:r>
              <a:rPr lang="de-DE" dirty="0" smtClean="0"/>
              <a:t>Personen ab 60 Jahren</a:t>
            </a:r>
          </a:p>
          <a:p>
            <a:pPr lvl="2"/>
            <a:r>
              <a:rPr lang="de-DE" dirty="0" smtClean="0"/>
              <a:t>Schwangere</a:t>
            </a:r>
          </a:p>
          <a:p>
            <a:pPr lvl="2"/>
            <a:r>
              <a:rPr lang="de-DE" dirty="0" smtClean="0"/>
              <a:t>Personen ab 6 Monaten mit einem Grundleiden</a:t>
            </a:r>
          </a:p>
          <a:p>
            <a:pPr lvl="2"/>
            <a:r>
              <a:rPr lang="de-DE" dirty="0" smtClean="0"/>
              <a:t>Bewohner von Alters- und Pflegeheimen</a:t>
            </a:r>
          </a:p>
          <a:p>
            <a:pPr lvl="2"/>
            <a:r>
              <a:rPr lang="de-DE" dirty="0" smtClean="0"/>
              <a:t>Personen die mit Risikopersonen leben oder sie betreuen</a:t>
            </a:r>
          </a:p>
          <a:p>
            <a:pPr lvl="1"/>
            <a:endParaRPr lang="de-DE" dirty="0"/>
          </a:p>
          <a:p>
            <a:pPr lvl="1"/>
            <a:r>
              <a:rPr lang="de-DE" dirty="0" smtClean="0">
                <a:sym typeface="Wingdings" panose="05000000000000000000" pitchFamily="2" charset="2"/>
              </a:rPr>
              <a:t>Verträglichkeit</a:t>
            </a:r>
            <a:r>
              <a:rPr lang="de-DE" dirty="0">
                <a:sym typeface="Wingdings" panose="05000000000000000000" pitchFamily="2" charset="2"/>
              </a:rPr>
              <a:t>:</a:t>
            </a:r>
          </a:p>
          <a:p>
            <a:pPr lvl="2"/>
            <a:r>
              <a:rPr lang="de-DE" dirty="0">
                <a:sym typeface="Wingdings" panose="05000000000000000000" pitchFamily="2" charset="2"/>
              </a:rPr>
              <a:t>Gut verträglich</a:t>
            </a:r>
          </a:p>
          <a:p>
            <a:pPr lvl="2"/>
            <a:r>
              <a:rPr lang="de-DE" dirty="0">
                <a:sym typeface="Wingdings" panose="05000000000000000000" pitchFamily="2" charset="2"/>
              </a:rPr>
              <a:t>Rötung und Schwellung der Einstichstelle</a:t>
            </a:r>
          </a:p>
          <a:p>
            <a:pPr lvl="2"/>
            <a:r>
              <a:rPr lang="de-DE" dirty="0" smtClean="0"/>
              <a:t>Allgemeine Symptome (Frösteln, Müdigkeit oder Übelkeit)</a:t>
            </a:r>
            <a:endParaRPr lang="de-DE" dirty="0"/>
          </a:p>
        </p:txBody>
      </p:sp>
      <p:sp>
        <p:nvSpPr>
          <p:cNvPr id="5" name="Foliennummernplatzhalter 4">
            <a:extLst>
              <a:ext uri="{FF2B5EF4-FFF2-40B4-BE49-F238E27FC236}">
                <a16:creationId xmlns:a16="http://schemas.microsoft.com/office/drawing/2014/main" xmlns="" id="{A891C992-F359-4D52-BFBE-4A81BAB50D57}"/>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630260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Prävention</a:t>
            </a:r>
            <a:endParaRPr lang="de-DE" dirty="0"/>
          </a:p>
        </p:txBody>
      </p:sp>
      <p:sp>
        <p:nvSpPr>
          <p:cNvPr id="4" name="Foliennummernplatzhalter 3"/>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6352" y="859778"/>
            <a:ext cx="816150" cy="1101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Dieses Bild hat ein leeres Alt-Attribut. Der Dateiname ist imag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2773" y="2156178"/>
            <a:ext cx="894291" cy="98530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2773" y="3525334"/>
            <a:ext cx="981932" cy="859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7335" y="4686300"/>
            <a:ext cx="977370" cy="808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4975688" y="1346577"/>
            <a:ext cx="4300344" cy="369332"/>
          </a:xfrm>
          <a:prstGeom prst="rect">
            <a:avLst/>
          </a:prstGeom>
          <a:noFill/>
        </p:spPr>
        <p:txBody>
          <a:bodyPr wrap="none" rtlCol="0">
            <a:spAutoFit/>
          </a:bodyPr>
          <a:lstStyle/>
          <a:p>
            <a:r>
              <a:rPr lang="de-DE" dirty="0" smtClean="0"/>
              <a:t>Nutzen Sie regelmäßig Desinfektionsmittel</a:t>
            </a:r>
            <a:endParaRPr lang="de-DE" dirty="0"/>
          </a:p>
        </p:txBody>
      </p:sp>
      <p:sp>
        <p:nvSpPr>
          <p:cNvPr id="6" name="Textfeld 5"/>
          <p:cNvSpPr txBox="1"/>
          <p:nvPr/>
        </p:nvSpPr>
        <p:spPr>
          <a:xfrm>
            <a:off x="4975688" y="2464166"/>
            <a:ext cx="3529299" cy="369332"/>
          </a:xfrm>
          <a:prstGeom prst="rect">
            <a:avLst/>
          </a:prstGeom>
          <a:noFill/>
        </p:spPr>
        <p:txBody>
          <a:bodyPr wrap="none" rtlCol="0">
            <a:spAutoFit/>
          </a:bodyPr>
          <a:lstStyle/>
          <a:p>
            <a:r>
              <a:rPr lang="de-DE" dirty="0" smtClean="0"/>
              <a:t>Hände gründlich mit Seife waschen</a:t>
            </a:r>
            <a:endParaRPr lang="de-DE" dirty="0"/>
          </a:p>
        </p:txBody>
      </p:sp>
      <p:sp>
        <p:nvSpPr>
          <p:cNvPr id="7" name="Textfeld 6"/>
          <p:cNvSpPr txBox="1"/>
          <p:nvPr/>
        </p:nvSpPr>
        <p:spPr>
          <a:xfrm>
            <a:off x="4975688" y="3649512"/>
            <a:ext cx="2669320" cy="369332"/>
          </a:xfrm>
          <a:prstGeom prst="rect">
            <a:avLst/>
          </a:prstGeom>
          <a:noFill/>
        </p:spPr>
        <p:txBody>
          <a:bodyPr wrap="none" rtlCol="0">
            <a:spAutoFit/>
          </a:bodyPr>
          <a:lstStyle/>
          <a:p>
            <a:r>
              <a:rPr lang="de-DE" dirty="0" smtClean="0"/>
              <a:t>Sicherheitsabstand halten</a:t>
            </a:r>
            <a:endParaRPr lang="de-DE" dirty="0"/>
          </a:p>
        </p:txBody>
      </p:sp>
      <p:sp>
        <p:nvSpPr>
          <p:cNvPr id="8" name="Textfeld 7"/>
          <p:cNvSpPr txBox="1"/>
          <p:nvPr/>
        </p:nvSpPr>
        <p:spPr>
          <a:xfrm>
            <a:off x="4975688" y="4812268"/>
            <a:ext cx="4789837" cy="369332"/>
          </a:xfrm>
          <a:prstGeom prst="rect">
            <a:avLst/>
          </a:prstGeom>
          <a:noFill/>
        </p:spPr>
        <p:txBody>
          <a:bodyPr wrap="none" rtlCol="0">
            <a:spAutoFit/>
          </a:bodyPr>
          <a:lstStyle/>
          <a:p>
            <a:r>
              <a:rPr lang="de-DE" dirty="0" smtClean="0"/>
              <a:t>Verzichten Sie auf Begrüßungen mit Handschlag</a:t>
            </a:r>
            <a:endParaRPr lang="de-DE" dirty="0"/>
          </a:p>
        </p:txBody>
      </p:sp>
    </p:spTree>
    <p:extLst>
      <p:ext uri="{BB962C8B-B14F-4D97-AF65-F5344CB8AC3E}">
        <p14:creationId xmlns:p14="http://schemas.microsoft.com/office/powerpoint/2010/main" val="1716900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4B79630-B763-4F49-952E-EE4BE159BDE5}"/>
              </a:ext>
            </a:extLst>
          </p:cNvPr>
          <p:cNvSpPr>
            <a:spLocks noGrp="1"/>
          </p:cNvSpPr>
          <p:nvPr>
            <p:ph type="title"/>
          </p:nvPr>
        </p:nvSpPr>
        <p:spPr/>
        <p:txBody>
          <a:bodyPr/>
          <a:lstStyle/>
          <a:p>
            <a:r>
              <a:rPr lang="de-DE" dirty="0"/>
              <a:t>Quellen</a:t>
            </a:r>
          </a:p>
        </p:txBody>
      </p:sp>
      <p:sp>
        <p:nvSpPr>
          <p:cNvPr id="3" name="Inhaltsplatzhalter 2">
            <a:extLst>
              <a:ext uri="{FF2B5EF4-FFF2-40B4-BE49-F238E27FC236}">
                <a16:creationId xmlns:a16="http://schemas.microsoft.com/office/drawing/2014/main" xmlns="" id="{679513A8-3EC4-4B85-987E-57883143AFF0}"/>
              </a:ext>
            </a:extLst>
          </p:cNvPr>
          <p:cNvSpPr>
            <a:spLocks noGrp="1"/>
          </p:cNvSpPr>
          <p:nvPr>
            <p:ph idx="1"/>
          </p:nvPr>
        </p:nvSpPr>
        <p:spPr/>
        <p:txBody>
          <a:bodyPr>
            <a:normAutofit/>
          </a:bodyPr>
          <a:lstStyle/>
          <a:p>
            <a:r>
              <a:rPr lang="de-DE" b="1" dirty="0"/>
              <a:t>Schwarz</a:t>
            </a:r>
            <a:r>
              <a:rPr lang="de-DE" dirty="0"/>
              <a:t>, Ricarda (2018): Grippe URL: </a:t>
            </a:r>
            <a:r>
              <a:rPr lang="de-DE" u="sng" dirty="0">
                <a:hlinkClick r:id="rId2"/>
              </a:rPr>
              <a:t>https://www.netdoktor.de/krankheiten/grippe/</a:t>
            </a:r>
            <a:r>
              <a:rPr lang="de-DE" dirty="0"/>
              <a:t>, Aufruf am 15.07.2020</a:t>
            </a:r>
          </a:p>
          <a:p>
            <a:pPr marL="0" indent="0">
              <a:buNone/>
            </a:pPr>
            <a:endParaRPr lang="de-DE" dirty="0"/>
          </a:p>
          <a:p>
            <a:r>
              <a:rPr lang="de-DE" b="1" dirty="0"/>
              <a:t>Ommen</a:t>
            </a:r>
            <a:r>
              <a:rPr lang="de-DE" dirty="0"/>
              <a:t>, Oliver (o.J.): Grippeimpfung bei Kindern URL: </a:t>
            </a:r>
            <a:r>
              <a:rPr lang="de-DE" u="sng" dirty="0">
                <a:hlinkClick r:id="rId3"/>
              </a:rPr>
              <a:t>https://www.impfen-info.de/impfempfehlungen/fuer-kinder-0-12-jahre/grippe-influenza.html</a:t>
            </a:r>
            <a:r>
              <a:rPr lang="de-DE" dirty="0"/>
              <a:t>, Aufruf am </a:t>
            </a:r>
            <a:r>
              <a:rPr lang="de-DE" dirty="0" smtClean="0"/>
              <a:t>15.07.2020</a:t>
            </a:r>
          </a:p>
          <a:p>
            <a:endParaRPr lang="de-DE" dirty="0"/>
          </a:p>
          <a:p>
            <a:r>
              <a:rPr lang="de-DE" dirty="0" smtClean="0"/>
              <a:t>Abels, Benjamin (2020): Influenza </a:t>
            </a:r>
            <a:r>
              <a:rPr lang="de-DE" dirty="0" smtClean="0">
                <a:hlinkClick r:id="rId4"/>
              </a:rPr>
              <a:t>URL:</a:t>
            </a:r>
            <a:r>
              <a:rPr lang="de-DE" dirty="0">
                <a:hlinkClick r:id="rId4"/>
              </a:rPr>
              <a:t>https://</a:t>
            </a:r>
            <a:r>
              <a:rPr lang="de-DE" dirty="0" smtClean="0">
                <a:hlinkClick r:id="rId4"/>
              </a:rPr>
              <a:t>flexikon.doccheck.com/de/Influenza#Therapie</a:t>
            </a:r>
            <a:r>
              <a:rPr lang="de-DE" dirty="0" smtClean="0"/>
              <a:t>, Aufruf am 07.08.2020</a:t>
            </a:r>
            <a:r>
              <a:rPr lang="de-DE" dirty="0"/>
              <a:t/>
            </a:r>
            <a:br>
              <a:rPr lang="de-DE" dirty="0"/>
            </a:br>
            <a:endParaRPr lang="de-DE" dirty="0"/>
          </a:p>
        </p:txBody>
      </p:sp>
      <p:sp>
        <p:nvSpPr>
          <p:cNvPr id="5" name="Foliennummernplatzhalter 4">
            <a:extLst>
              <a:ext uri="{FF2B5EF4-FFF2-40B4-BE49-F238E27FC236}">
                <a16:creationId xmlns:a16="http://schemas.microsoft.com/office/drawing/2014/main" xmlns="" id="{9272A5F8-6B58-4982-B7F5-B47F4C1B68BD}"/>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104058251"/>
      </p:ext>
    </p:extLst>
  </p:cSld>
  <p:clrMapOvr>
    <a:masterClrMapping/>
  </p:clrMapOvr>
</p:sld>
</file>

<file path=ppt/theme/theme1.xml><?xml version="1.0" encoding="utf-8"?>
<a:theme xmlns:a="http://schemas.openxmlformats.org/drawingml/2006/main" name="Rahmen">
  <a:themeElements>
    <a:clrScheme name="Grü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Rahmen">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Rahmen">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Frame" id="{F226E7A2-7162-461C-9490-D27D9DC04E43}" vid="{629A0216-3BBD-45C0-B63F-2683BEA18F60}"/>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TM03457475[[fn=Rahmen]]</Template>
  <TotalTime>0</TotalTime>
  <Words>316</Words>
  <Application>Microsoft Office PowerPoint</Application>
  <PresentationFormat>Benutzerdefiniert</PresentationFormat>
  <Paragraphs>69</Paragraphs>
  <Slides>9</Slides>
  <Notes>0</Notes>
  <HiddenSlides>0</HiddenSlides>
  <MMClips>0</MMClips>
  <ScaleCrop>false</ScaleCrop>
  <HeadingPairs>
    <vt:vector size="4" baseType="variant">
      <vt:variant>
        <vt:lpstr>Design</vt:lpstr>
      </vt:variant>
      <vt:variant>
        <vt:i4>1</vt:i4>
      </vt:variant>
      <vt:variant>
        <vt:lpstr>Folientitel</vt:lpstr>
      </vt:variant>
      <vt:variant>
        <vt:i4>9</vt:i4>
      </vt:variant>
    </vt:vector>
  </HeadingPairs>
  <TitlesOfParts>
    <vt:vector size="10" baseType="lpstr">
      <vt:lpstr>Rahmen</vt:lpstr>
      <vt:lpstr>Influenza (Grippe)</vt:lpstr>
      <vt:lpstr>Inhalt</vt:lpstr>
      <vt:lpstr>Definition</vt:lpstr>
      <vt:lpstr>Verbreitung</vt:lpstr>
      <vt:lpstr>Symptome und Komplikationen</vt:lpstr>
      <vt:lpstr>Therapie</vt:lpstr>
      <vt:lpstr>Prävention</vt:lpstr>
      <vt:lpstr>Prävention</vt:lpstr>
      <vt:lpstr>Quellen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Pertussis (Keuchhusten)</dc:title>
  <dc:creator>branscheidn</dc:creator>
  <cp:lastModifiedBy>branscheidn</cp:lastModifiedBy>
  <cp:revision>14</cp:revision>
  <dcterms:created xsi:type="dcterms:W3CDTF">2020-08-06T07:26:28Z</dcterms:created>
  <dcterms:modified xsi:type="dcterms:W3CDTF">2020-08-07T08:04:08Z</dcterms:modified>
</cp:coreProperties>
</file>