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4" r:id="rId1"/>
  </p:sldMasterIdLst>
  <p:sldIdLst>
    <p:sldId id="256" r:id="rId2"/>
    <p:sldId id="257" r:id="rId3"/>
    <p:sldId id="258" r:id="rId4"/>
    <p:sldId id="259" r:id="rId5"/>
    <p:sldId id="260" r:id="rId6"/>
    <p:sldId id="261" r:id="rId7"/>
    <p:sldId id="262" r:id="rId8"/>
    <p:sldId id="264"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12" autoAdjust="0"/>
    <p:restoredTop sz="94660"/>
  </p:normalViewPr>
  <p:slideViewPr>
    <p:cSldViewPr snapToGrid="0">
      <p:cViewPr varScale="1">
        <p:scale>
          <a:sx n="114" d="100"/>
          <a:sy n="114" d="100"/>
        </p:scale>
        <p:origin x="24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de-DE"/>
              <a:t>Mastertitelformat bearbeiten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445795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55C6B4A9-1611-4792-9094-5F34BCA07E0B}" type="datetimeFigureOut">
              <a:rPr lang="en-US" smtClean="0"/>
              <a:t>8/6/2020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9333C77-0158-454C-844F-B7AB9BD7DAD4}" type="slidenum">
              <a:rPr lang="en-US" smtClean="0"/>
              <a:t>‹Nr.›</a:t>
            </a:fld>
            <a:endParaRPr lang="en-US" dirty="0"/>
          </a:p>
        </p:txBody>
      </p:sp>
    </p:spTree>
    <p:extLst>
      <p:ext uri="{BB962C8B-B14F-4D97-AF65-F5344CB8AC3E}">
        <p14:creationId xmlns:p14="http://schemas.microsoft.com/office/powerpoint/2010/main" val="7857965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065650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044883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de-DE"/>
              <a:t>Mastertitelformat bearbeiten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smtClean="0"/>
              <a:pPr/>
              <a:t>8/6/2020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517601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8" name="Date Placeholder 7"/>
          <p:cNvSpPr>
            <a:spLocks noGrp="1"/>
          </p:cNvSpPr>
          <p:nvPr>
            <p:ph type="dt" sz="half" idx="10"/>
          </p:nvPr>
        </p:nvSpPr>
        <p:spPr/>
        <p:txBody>
          <a:bodyPr/>
          <a:lstStyle/>
          <a:p>
            <a:fld id="{EB712588-04B1-427B-82EE-E8DB90309F08}" type="datetimeFigureOut">
              <a:rPr lang="en-US" smtClean="0"/>
              <a:t>8/6/2020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FF9F0C5-380F-41C2-899A-BAC0F0927E16}" type="slidenum">
              <a:rPr lang="en-US" smtClean="0"/>
              <a:t>‹Nr.›</a:t>
            </a:fld>
            <a:endParaRPr lang="en-US" dirty="0"/>
          </a:p>
        </p:txBody>
      </p:sp>
    </p:spTree>
    <p:extLst>
      <p:ext uri="{BB962C8B-B14F-4D97-AF65-F5344CB8AC3E}">
        <p14:creationId xmlns:p14="http://schemas.microsoft.com/office/powerpoint/2010/main" val="1641293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de-DE"/>
              <a:t>Mastertitelformat bearbeiten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2" name="Date Placeholder 1"/>
          <p:cNvSpPr>
            <a:spLocks noGrp="1"/>
          </p:cNvSpPr>
          <p:nvPr>
            <p:ph type="dt" sz="half" idx="10"/>
          </p:nvPr>
        </p:nvSpPr>
        <p:spPr/>
        <p:txBody>
          <a:bodyPr/>
          <a:lstStyle/>
          <a:p>
            <a:fld id="{B61BEF0D-F0BB-DE4B-95CE-6DB70DBA9567}" type="datetimeFigureOut">
              <a:rPr lang="en-US" smtClean="0"/>
              <a:pPr/>
              <a:t>8/6/2020</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1347277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de-DE"/>
              <a:t>Mastertitelformat bearbeiten</a:t>
            </a:r>
            <a:endParaRPr lang="en-US" dirty="0"/>
          </a:p>
        </p:txBody>
      </p:sp>
      <p:sp>
        <p:nvSpPr>
          <p:cNvPr id="2" name="Date Placeholder 1"/>
          <p:cNvSpPr>
            <a:spLocks noGrp="1"/>
          </p:cNvSpPr>
          <p:nvPr>
            <p:ph type="dt" sz="half" idx="10"/>
          </p:nvPr>
        </p:nvSpPr>
        <p:spPr/>
        <p:txBody>
          <a:bodyPr/>
          <a:lstStyle/>
          <a:p>
            <a:fld id="{B61BEF0D-F0BB-DE4B-95CE-6DB70DBA9567}" type="datetimeFigureOut">
              <a:rPr lang="en-US" smtClean="0"/>
              <a:pPr/>
              <a:t>8/6/2020</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65687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B61BEF0D-F0BB-DE4B-95CE-6DB70DBA9567}" type="datetimeFigureOut">
              <a:rPr lang="en-US" smtClean="0"/>
              <a:pPr/>
              <a:t>8/6/2020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8151249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de-DE"/>
              <a:t>Mastertitelformat bearbeiten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8" name="Date Placeholder 7"/>
          <p:cNvSpPr>
            <a:spLocks noGrp="1"/>
          </p:cNvSpPr>
          <p:nvPr>
            <p:ph type="dt" sz="half" idx="10"/>
          </p:nvPr>
        </p:nvSpPr>
        <p:spPr/>
        <p:txBody>
          <a:bodyPr/>
          <a:lstStyle/>
          <a:p>
            <a:fld id="{42A54C80-263E-416B-A8E0-580EDEADCBDC}" type="datetimeFigureOut">
              <a:rPr lang="en-US" smtClean="0"/>
              <a:t>8/6/2020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519954A3-9DFD-4C44-94BA-B95130A3BA1C}" type="slidenum">
              <a:rPr lang="en-US" smtClean="0"/>
              <a:t>‹Nr.›</a:t>
            </a:fld>
            <a:endParaRPr lang="en-US" dirty="0"/>
          </a:p>
        </p:txBody>
      </p:sp>
    </p:spTree>
    <p:extLst>
      <p:ext uri="{BB962C8B-B14F-4D97-AF65-F5344CB8AC3E}">
        <p14:creationId xmlns:p14="http://schemas.microsoft.com/office/powerpoint/2010/main" val="2069847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de-DE"/>
              <a:t>Mastertitelformat bearbeiten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8" name="Date Placeholder 7"/>
          <p:cNvSpPr>
            <a:spLocks noGrp="1"/>
          </p:cNvSpPr>
          <p:nvPr>
            <p:ph type="dt" sz="half" idx="10"/>
          </p:nvPr>
        </p:nvSpPr>
        <p:spPr/>
        <p:txBody>
          <a:bodyPr/>
          <a:lstStyle/>
          <a:p>
            <a:fld id="{B61BEF0D-F0BB-DE4B-95CE-6DB70DBA9567}" type="datetimeFigureOut">
              <a:rPr lang="en-US" smtClean="0"/>
              <a:pPr/>
              <a:t>8/6/2020</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7185034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B61BEF0D-F0BB-DE4B-95CE-6DB70DBA9567}" type="datetimeFigureOut">
              <a:rPr lang="en-US" smtClean="0"/>
              <a:pPr/>
              <a:t>8/6/2020</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283988363"/>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infektionsschutz.de/erregersteckbriefe/masern/" TargetMode="Externa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netdoktor.de/krankheiten/masern/" TargetMode="External"/><Relationship Id="rId2" Type="http://schemas.openxmlformats.org/officeDocument/2006/relationships/hyperlink" Target="https://www.impfen-info.de/impfempfehlungen/fuer-kinder-0-12-jahre/masern.html" TargetMode="External"/><Relationship Id="rId1" Type="http://schemas.openxmlformats.org/officeDocument/2006/relationships/slideLayout" Target="../slideLayouts/slideLayout2.xml"/><Relationship Id="rId6" Type="http://schemas.openxmlformats.org/officeDocument/2006/relationships/hyperlink" Target="https://www.rki.de/DE/Content/Infekt/EpidBull/Merkblaetter/Ratgeber_Masern.html#Start" TargetMode="External"/><Relationship Id="rId5" Type="http://schemas.openxmlformats.org/officeDocument/2006/relationships/hyperlink" Target="https://www.infektionsschutz.de/erregersteckbriefe/masern/" TargetMode="External"/><Relationship Id="rId4" Type="http://schemas.openxmlformats.org/officeDocument/2006/relationships/hyperlink" Target="https://www.netdoktor.de/krankheiten/masern/impfun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338B6E0-2691-4DB5-9EA4-1143D1BC0BD6}"/>
              </a:ext>
            </a:extLst>
          </p:cNvPr>
          <p:cNvSpPr>
            <a:spLocks noGrp="1"/>
          </p:cNvSpPr>
          <p:nvPr>
            <p:ph type="ctrTitle"/>
          </p:nvPr>
        </p:nvSpPr>
        <p:spPr/>
        <p:txBody>
          <a:bodyPr/>
          <a:lstStyle/>
          <a:p>
            <a:pPr algn="l"/>
            <a:r>
              <a:rPr lang="de-DE" dirty="0"/>
              <a:t>Masern (</a:t>
            </a:r>
            <a:r>
              <a:rPr lang="de-DE" dirty="0" err="1"/>
              <a:t>Measles</a:t>
            </a:r>
            <a:r>
              <a:rPr lang="de-DE" dirty="0"/>
              <a:t>)</a:t>
            </a:r>
          </a:p>
        </p:txBody>
      </p:sp>
      <p:sp>
        <p:nvSpPr>
          <p:cNvPr id="3" name="Untertitel 2">
            <a:extLst>
              <a:ext uri="{FF2B5EF4-FFF2-40B4-BE49-F238E27FC236}">
                <a16:creationId xmlns:a16="http://schemas.microsoft.com/office/drawing/2014/main" id="{7B82D2AC-1906-4FE0-8B58-FD31D069AB14}"/>
              </a:ext>
            </a:extLst>
          </p:cNvPr>
          <p:cNvSpPr>
            <a:spLocks noGrp="1"/>
          </p:cNvSpPr>
          <p:nvPr>
            <p:ph type="subTitle" idx="1"/>
          </p:nvPr>
        </p:nvSpPr>
        <p:spPr/>
        <p:txBody>
          <a:bodyPr/>
          <a:lstStyle/>
          <a:p>
            <a:pPr algn="l"/>
            <a:r>
              <a:rPr lang="de-DE" dirty="0"/>
              <a:t>Erstellt von </a:t>
            </a:r>
            <a:r>
              <a:rPr lang="de-DE" dirty="0" err="1"/>
              <a:t>impf.wiki</a:t>
            </a:r>
            <a:endParaRPr lang="de-DE" dirty="0"/>
          </a:p>
        </p:txBody>
      </p:sp>
    </p:spTree>
    <p:extLst>
      <p:ext uri="{BB962C8B-B14F-4D97-AF65-F5344CB8AC3E}">
        <p14:creationId xmlns:p14="http://schemas.microsoft.com/office/powerpoint/2010/main" val="20278631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E639C4-ADEE-46B6-B2DC-E9A535F274E7}"/>
              </a:ext>
            </a:extLst>
          </p:cNvPr>
          <p:cNvSpPr>
            <a:spLocks noGrp="1"/>
          </p:cNvSpPr>
          <p:nvPr>
            <p:ph type="title"/>
          </p:nvPr>
        </p:nvSpPr>
        <p:spPr/>
        <p:txBody>
          <a:bodyPr/>
          <a:lstStyle/>
          <a:p>
            <a:r>
              <a:rPr lang="de-DE" dirty="0"/>
              <a:t>Inhalt</a:t>
            </a:r>
          </a:p>
        </p:txBody>
      </p:sp>
      <p:sp>
        <p:nvSpPr>
          <p:cNvPr id="3" name="Inhaltsplatzhalter 2">
            <a:extLst>
              <a:ext uri="{FF2B5EF4-FFF2-40B4-BE49-F238E27FC236}">
                <a16:creationId xmlns:a16="http://schemas.microsoft.com/office/drawing/2014/main" id="{88AF1B81-70FD-4DB8-98A6-075056DF4938}"/>
              </a:ext>
            </a:extLst>
          </p:cNvPr>
          <p:cNvSpPr>
            <a:spLocks noGrp="1"/>
          </p:cNvSpPr>
          <p:nvPr>
            <p:ph idx="1"/>
          </p:nvPr>
        </p:nvSpPr>
        <p:spPr/>
        <p:txBody>
          <a:bodyPr/>
          <a:lstStyle/>
          <a:p>
            <a:pPr>
              <a:buFont typeface="+mj-lt"/>
              <a:buAutoNum type="arabicPeriod"/>
            </a:pPr>
            <a:r>
              <a:rPr lang="de-DE" dirty="0"/>
              <a:t>Definition</a:t>
            </a:r>
          </a:p>
          <a:p>
            <a:pPr>
              <a:buFont typeface="+mj-lt"/>
              <a:buAutoNum type="arabicPeriod"/>
            </a:pPr>
            <a:r>
              <a:rPr lang="de-DE" dirty="0"/>
              <a:t>Verbreitung</a:t>
            </a:r>
          </a:p>
          <a:p>
            <a:pPr>
              <a:buFont typeface="+mj-lt"/>
              <a:buAutoNum type="arabicPeriod"/>
            </a:pPr>
            <a:r>
              <a:rPr lang="de-DE" dirty="0"/>
              <a:t>Symptome und Komplikationen</a:t>
            </a:r>
          </a:p>
          <a:p>
            <a:pPr>
              <a:buFont typeface="+mj-lt"/>
              <a:buAutoNum type="arabicPeriod"/>
            </a:pPr>
            <a:r>
              <a:rPr lang="de-DE" dirty="0"/>
              <a:t>Therapie</a:t>
            </a:r>
          </a:p>
          <a:p>
            <a:pPr>
              <a:buFont typeface="+mj-lt"/>
              <a:buAutoNum type="arabicPeriod"/>
            </a:pPr>
            <a:r>
              <a:rPr lang="de-DE" dirty="0"/>
              <a:t>Prävention</a:t>
            </a:r>
          </a:p>
          <a:p>
            <a:pPr>
              <a:buFont typeface="+mj-lt"/>
              <a:buAutoNum type="arabicPeriod"/>
            </a:pPr>
            <a:r>
              <a:rPr lang="de-DE" dirty="0"/>
              <a:t>Quellen</a:t>
            </a:r>
          </a:p>
        </p:txBody>
      </p:sp>
    </p:spTree>
    <p:extLst>
      <p:ext uri="{BB962C8B-B14F-4D97-AF65-F5344CB8AC3E}">
        <p14:creationId xmlns:p14="http://schemas.microsoft.com/office/powerpoint/2010/main" val="2858674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7C71F1-89EB-42AA-987B-F10FB5496B83}"/>
              </a:ext>
            </a:extLst>
          </p:cNvPr>
          <p:cNvSpPr>
            <a:spLocks noGrp="1"/>
          </p:cNvSpPr>
          <p:nvPr>
            <p:ph type="title"/>
          </p:nvPr>
        </p:nvSpPr>
        <p:spPr/>
        <p:txBody>
          <a:bodyPr/>
          <a:lstStyle/>
          <a:p>
            <a:r>
              <a:rPr lang="de-DE" dirty="0"/>
              <a:t>Definition</a:t>
            </a:r>
          </a:p>
        </p:txBody>
      </p:sp>
      <p:sp>
        <p:nvSpPr>
          <p:cNvPr id="3" name="Inhaltsplatzhalter 2">
            <a:extLst>
              <a:ext uri="{FF2B5EF4-FFF2-40B4-BE49-F238E27FC236}">
                <a16:creationId xmlns:a16="http://schemas.microsoft.com/office/drawing/2014/main" id="{13F5D922-8F4F-49F3-AA61-3D1193339D31}"/>
              </a:ext>
            </a:extLst>
          </p:cNvPr>
          <p:cNvSpPr>
            <a:spLocks noGrp="1"/>
          </p:cNvSpPr>
          <p:nvPr>
            <p:ph idx="1"/>
          </p:nvPr>
        </p:nvSpPr>
        <p:spPr>
          <a:xfrm>
            <a:off x="3487646" y="1802543"/>
            <a:ext cx="8173051" cy="2475842"/>
          </a:xfrm>
        </p:spPr>
        <p:txBody>
          <a:bodyPr>
            <a:normAutofit fontScale="92500" lnSpcReduction="20000"/>
          </a:bodyPr>
          <a:lstStyle/>
          <a:p>
            <a:r>
              <a:rPr lang="de-DE" dirty="0"/>
              <a:t>„Masern werden durch Viren ausgelöst und kommen weltweit vor. Sie sind hoch ansteckend. Eine Masern-Infektion ist keine harmlose Krankheit, denn bei etwa jedem zehnten Betroffenen treten Komplikationen aus. In Deutschland ist die Häufigkeit von Masern-Erkrankungen durch Impfungen stark zurückgegangen. Trotzdem kommt es immer wieder zu Häufungen von Krankheitsfällen bei ungeschützte Personen. Dabei trifft es auch Jugendliche und junge Erwachsene, von einer Kinderkrankheit kann man also nicht mehr sprechen. Um die masern in Deutschland auszurotten, müssen besonders in diesen Altersgruppen noch mehr Menschen geimpft werden.“</a:t>
            </a:r>
            <a:br>
              <a:rPr lang="de-DE" dirty="0"/>
            </a:br>
            <a:r>
              <a:rPr lang="de-DE" dirty="0"/>
              <a:t>- Definition des BZgA</a:t>
            </a:r>
            <a:br>
              <a:rPr lang="de-DE" dirty="0"/>
            </a:br>
            <a:endParaRPr lang="de-DE" dirty="0"/>
          </a:p>
        </p:txBody>
      </p:sp>
      <p:pic>
        <p:nvPicPr>
          <p:cNvPr id="5" name="Grafik 4">
            <a:extLst>
              <a:ext uri="{FF2B5EF4-FFF2-40B4-BE49-F238E27FC236}">
                <a16:creationId xmlns:a16="http://schemas.microsoft.com/office/drawing/2014/main" id="{ADF92440-6E8F-42A0-9B4D-0DCCFC5B0532}"/>
              </a:ext>
            </a:extLst>
          </p:cNvPr>
          <p:cNvPicPr>
            <a:picLocks noChangeAspect="1"/>
          </p:cNvPicPr>
          <p:nvPr/>
        </p:nvPicPr>
        <p:blipFill>
          <a:blip r:embed="rId2"/>
          <a:stretch>
            <a:fillRect/>
          </a:stretch>
        </p:blipFill>
        <p:spPr>
          <a:xfrm>
            <a:off x="20790" y="6557237"/>
            <a:ext cx="656544" cy="300763"/>
          </a:xfrm>
          <a:prstGeom prst="rect">
            <a:avLst/>
          </a:prstGeom>
        </p:spPr>
      </p:pic>
      <p:sp>
        <p:nvSpPr>
          <p:cNvPr id="6" name="Textfeld 5">
            <a:extLst>
              <a:ext uri="{FF2B5EF4-FFF2-40B4-BE49-F238E27FC236}">
                <a16:creationId xmlns:a16="http://schemas.microsoft.com/office/drawing/2014/main" id="{FAF3D622-27AB-4D83-83FD-7488190DBC84}"/>
              </a:ext>
            </a:extLst>
          </p:cNvPr>
          <p:cNvSpPr txBox="1"/>
          <p:nvPr/>
        </p:nvSpPr>
        <p:spPr>
          <a:xfrm>
            <a:off x="677334" y="6596390"/>
            <a:ext cx="4674678" cy="215444"/>
          </a:xfrm>
          <a:prstGeom prst="rect">
            <a:avLst/>
          </a:prstGeom>
          <a:noFill/>
        </p:spPr>
        <p:txBody>
          <a:bodyPr wrap="none" rtlCol="0">
            <a:spAutoFit/>
          </a:bodyPr>
          <a:lstStyle/>
          <a:p>
            <a:r>
              <a:rPr lang="de-DE" sz="800" dirty="0"/>
              <a:t>Quelle: BZgA (2018): Masern URL: </a:t>
            </a:r>
            <a:r>
              <a:rPr lang="de-DE" sz="800" dirty="0">
                <a:hlinkClick r:id="rId3"/>
              </a:rPr>
              <a:t>https://www.infektionsschutz.de/erregersteckbriefe/masern/</a:t>
            </a:r>
            <a:endParaRPr lang="de-DE" sz="800" dirty="0"/>
          </a:p>
        </p:txBody>
      </p:sp>
    </p:spTree>
    <p:extLst>
      <p:ext uri="{BB962C8B-B14F-4D97-AF65-F5344CB8AC3E}">
        <p14:creationId xmlns:p14="http://schemas.microsoft.com/office/powerpoint/2010/main" val="6070211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7E10CA-B2C0-44F9-B55F-000254B27B2E}"/>
              </a:ext>
            </a:extLst>
          </p:cNvPr>
          <p:cNvSpPr>
            <a:spLocks noGrp="1"/>
          </p:cNvSpPr>
          <p:nvPr>
            <p:ph type="title"/>
          </p:nvPr>
        </p:nvSpPr>
        <p:spPr/>
        <p:txBody>
          <a:bodyPr/>
          <a:lstStyle/>
          <a:p>
            <a:r>
              <a:rPr lang="de-DE" dirty="0"/>
              <a:t>Verbreitung</a:t>
            </a:r>
          </a:p>
        </p:txBody>
      </p:sp>
      <p:sp>
        <p:nvSpPr>
          <p:cNvPr id="3" name="Inhaltsplatzhalter 2">
            <a:extLst>
              <a:ext uri="{FF2B5EF4-FFF2-40B4-BE49-F238E27FC236}">
                <a16:creationId xmlns:a16="http://schemas.microsoft.com/office/drawing/2014/main" id="{1B512B52-F676-42E7-AF0E-A93B00931A26}"/>
              </a:ext>
            </a:extLst>
          </p:cNvPr>
          <p:cNvSpPr>
            <a:spLocks noGrp="1"/>
          </p:cNvSpPr>
          <p:nvPr>
            <p:ph idx="1"/>
          </p:nvPr>
        </p:nvSpPr>
        <p:spPr/>
        <p:txBody>
          <a:bodyPr>
            <a:normAutofit/>
          </a:bodyPr>
          <a:lstStyle/>
          <a:p>
            <a:r>
              <a:rPr lang="de-DE" dirty="0"/>
              <a:t>Infektionsweg: Tröpfcheninfektion</a:t>
            </a:r>
          </a:p>
          <a:p>
            <a:pPr lvl="1"/>
            <a:r>
              <a:rPr lang="de-DE" dirty="0"/>
              <a:t>Durch Husten, Niesen und Sprechen von Mensch zu Mensch übertragen</a:t>
            </a:r>
          </a:p>
          <a:p>
            <a:pPr lvl="1"/>
            <a:r>
              <a:rPr lang="de-DE" dirty="0"/>
              <a:t>Durch direkten Kontakt mit dem infektiösen Sekret</a:t>
            </a:r>
          </a:p>
          <a:p>
            <a:r>
              <a:rPr lang="de-DE" dirty="0"/>
              <a:t>Inkubationszeit: Meist 8-10 Tage</a:t>
            </a:r>
          </a:p>
          <a:p>
            <a:r>
              <a:rPr lang="de-DE" dirty="0"/>
              <a:t>2018: 140.000 Tote durch Masern</a:t>
            </a:r>
          </a:p>
          <a:p>
            <a:pPr lvl="1"/>
            <a:r>
              <a:rPr lang="de-DE" dirty="0"/>
              <a:t>Übermittelte Masern-Erkrankungen</a:t>
            </a:r>
            <a:br>
              <a:rPr lang="de-DE" dirty="0"/>
            </a:br>
            <a:r>
              <a:rPr lang="de-DE" dirty="0"/>
              <a:t>pro 100.000 Einwohner nach Bundes-</a:t>
            </a:r>
            <a:br>
              <a:rPr lang="de-DE" dirty="0"/>
            </a:br>
            <a:r>
              <a:rPr lang="de-DE" dirty="0" err="1"/>
              <a:t>land</a:t>
            </a:r>
            <a:endParaRPr lang="de-DE" dirty="0"/>
          </a:p>
          <a:p>
            <a:pPr lvl="1"/>
            <a:r>
              <a:rPr lang="de-DE" dirty="0"/>
              <a:t>Bundesweite Inzidenz: 0,7 Erkrank-</a:t>
            </a:r>
            <a:br>
              <a:rPr lang="de-DE" dirty="0"/>
            </a:br>
            <a:r>
              <a:rPr lang="de-DE" dirty="0" err="1"/>
              <a:t>ungen</a:t>
            </a:r>
            <a:r>
              <a:rPr lang="de-DE" dirty="0"/>
              <a:t>/100.000 Einwohner</a:t>
            </a:r>
          </a:p>
        </p:txBody>
      </p:sp>
      <p:pic>
        <p:nvPicPr>
          <p:cNvPr id="6" name="Grafik 5">
            <a:extLst>
              <a:ext uri="{FF2B5EF4-FFF2-40B4-BE49-F238E27FC236}">
                <a16:creationId xmlns:a16="http://schemas.microsoft.com/office/drawing/2014/main" id="{5C45E983-D3FD-457F-9573-D565726B59D3}"/>
              </a:ext>
            </a:extLst>
          </p:cNvPr>
          <p:cNvPicPr/>
          <p:nvPr/>
        </p:nvPicPr>
        <p:blipFill rotWithShape="1">
          <a:blip r:embed="rId2"/>
          <a:srcRect t="16679" r="50499"/>
          <a:stretch/>
        </p:blipFill>
        <p:spPr>
          <a:xfrm>
            <a:off x="9166530" y="3028617"/>
            <a:ext cx="2686805" cy="2696403"/>
          </a:xfrm>
          <a:prstGeom prst="rect">
            <a:avLst/>
          </a:prstGeom>
        </p:spPr>
      </p:pic>
      <p:sp>
        <p:nvSpPr>
          <p:cNvPr id="7" name="Textfeld 6">
            <a:extLst>
              <a:ext uri="{FF2B5EF4-FFF2-40B4-BE49-F238E27FC236}">
                <a16:creationId xmlns:a16="http://schemas.microsoft.com/office/drawing/2014/main" id="{473BBC9F-FCFF-4770-8C56-AF5F5C2B0CED}"/>
              </a:ext>
            </a:extLst>
          </p:cNvPr>
          <p:cNvSpPr txBox="1"/>
          <p:nvPr/>
        </p:nvSpPr>
        <p:spPr>
          <a:xfrm>
            <a:off x="9511100" y="5725020"/>
            <a:ext cx="1997663" cy="230832"/>
          </a:xfrm>
          <a:prstGeom prst="rect">
            <a:avLst/>
          </a:prstGeom>
          <a:noFill/>
        </p:spPr>
        <p:txBody>
          <a:bodyPr wrap="none" rtlCol="0">
            <a:spAutoFit/>
          </a:bodyPr>
          <a:lstStyle/>
          <a:p>
            <a:r>
              <a:rPr lang="de-DE" sz="900" dirty="0"/>
              <a:t>Quelle: Erstellt nach Daten des RKI</a:t>
            </a:r>
          </a:p>
        </p:txBody>
      </p:sp>
    </p:spTree>
    <p:extLst>
      <p:ext uri="{BB962C8B-B14F-4D97-AF65-F5344CB8AC3E}">
        <p14:creationId xmlns:p14="http://schemas.microsoft.com/office/powerpoint/2010/main" val="1285733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0FE1B6-4584-4755-9F34-2BD4EB98988F}"/>
              </a:ext>
            </a:extLst>
          </p:cNvPr>
          <p:cNvSpPr>
            <a:spLocks noGrp="1"/>
          </p:cNvSpPr>
          <p:nvPr>
            <p:ph type="title"/>
          </p:nvPr>
        </p:nvSpPr>
        <p:spPr/>
        <p:txBody>
          <a:bodyPr>
            <a:normAutofit/>
          </a:bodyPr>
          <a:lstStyle/>
          <a:p>
            <a:r>
              <a:rPr lang="de-DE" sz="3200" dirty="0"/>
              <a:t>Symptome und Komplikationen</a:t>
            </a:r>
          </a:p>
        </p:txBody>
      </p:sp>
      <p:sp>
        <p:nvSpPr>
          <p:cNvPr id="3" name="Inhaltsplatzhalter 2">
            <a:extLst>
              <a:ext uri="{FF2B5EF4-FFF2-40B4-BE49-F238E27FC236}">
                <a16:creationId xmlns:a16="http://schemas.microsoft.com/office/drawing/2014/main" id="{5E1CE7A3-8D40-4394-841A-9B86D3581AA8}"/>
              </a:ext>
            </a:extLst>
          </p:cNvPr>
          <p:cNvSpPr>
            <a:spLocks noGrp="1"/>
          </p:cNvSpPr>
          <p:nvPr>
            <p:ph idx="1"/>
          </p:nvPr>
        </p:nvSpPr>
        <p:spPr/>
        <p:txBody>
          <a:bodyPr>
            <a:normAutofit/>
          </a:bodyPr>
          <a:lstStyle/>
          <a:p>
            <a:pPr lvl="1"/>
            <a:r>
              <a:rPr lang="de-DE" dirty="0"/>
              <a:t>Beginn meist mit grippeähnlichen Beschwerden</a:t>
            </a:r>
          </a:p>
          <a:p>
            <a:pPr lvl="2"/>
            <a:r>
              <a:rPr lang="de-DE" dirty="0"/>
              <a:t>Mäßiges Fieber, Schnupfen, Halsschmerzen und trockenen Husten</a:t>
            </a:r>
          </a:p>
          <a:p>
            <a:pPr lvl="1"/>
            <a:r>
              <a:rPr lang="de-DE" dirty="0" err="1"/>
              <a:t>Koplik</a:t>
            </a:r>
            <a:r>
              <a:rPr lang="de-DE" dirty="0"/>
              <a:t>-Flecken: umschriebene, kleine, rote Flecken mit weißem Zentrum</a:t>
            </a:r>
            <a:br>
              <a:rPr lang="de-DE" dirty="0"/>
            </a:br>
            <a:r>
              <a:rPr lang="de-DE" dirty="0"/>
              <a:t>		</a:t>
            </a:r>
            <a:r>
              <a:rPr lang="de-DE" dirty="0">
                <a:sym typeface="Wingdings" panose="05000000000000000000" pitchFamily="2" charset="2"/>
              </a:rPr>
              <a:t> ab dem 3. Tag Ausbreitung im gesamten Mund- und 		Rachenschleimhaut</a:t>
            </a:r>
          </a:p>
          <a:p>
            <a:pPr lvl="1"/>
            <a:r>
              <a:rPr lang="de-DE" dirty="0">
                <a:sym typeface="Wingdings" panose="05000000000000000000" pitchFamily="2" charset="2"/>
              </a:rPr>
              <a:t>Masernausschlag: Unregelmäßige, drei bis sechs Millimeter große, zunächst hellrote Flecken, die ineinanderfließen. </a:t>
            </a:r>
            <a:endParaRPr lang="de-DE" dirty="0"/>
          </a:p>
          <a:p>
            <a:pPr lvl="1"/>
            <a:r>
              <a:rPr lang="de-DE" b="1" dirty="0"/>
              <a:t>Erwachsenen</a:t>
            </a:r>
            <a:r>
              <a:rPr lang="de-DE" dirty="0"/>
              <a:t>: häufig schwere Verläufe</a:t>
            </a:r>
            <a:br>
              <a:rPr lang="de-DE" dirty="0"/>
            </a:br>
            <a:r>
              <a:rPr lang="de-DE" dirty="0"/>
              <a:t>		</a:t>
            </a:r>
            <a:r>
              <a:rPr lang="de-DE" dirty="0">
                <a:sym typeface="Wingdings" panose="05000000000000000000" pitchFamily="2" charset="2"/>
              </a:rPr>
              <a:t> Folgeschäden: </a:t>
            </a:r>
            <a:r>
              <a:rPr lang="de-DE" sz="1600" dirty="0">
                <a:sym typeface="Wingdings" panose="05000000000000000000" pitchFamily="2" charset="2"/>
              </a:rPr>
              <a:t>Schädigung des Zentralennervensystems</a:t>
            </a:r>
            <a:br>
              <a:rPr lang="de-DE" dirty="0">
                <a:sym typeface="Wingdings" panose="05000000000000000000" pitchFamily="2" charset="2"/>
              </a:rPr>
            </a:br>
            <a:r>
              <a:rPr lang="de-DE" dirty="0">
                <a:sym typeface="Wingdings" panose="05000000000000000000" pitchFamily="2" charset="2"/>
              </a:rPr>
              <a:t>		 Tod</a:t>
            </a:r>
          </a:p>
          <a:p>
            <a:pPr lvl="1"/>
            <a:r>
              <a:rPr lang="de-DE" b="1" dirty="0">
                <a:sym typeface="Wingdings" panose="05000000000000000000" pitchFamily="2" charset="2"/>
              </a:rPr>
              <a:t>Kinder &lt;5Jahre</a:t>
            </a:r>
            <a:r>
              <a:rPr lang="de-DE" dirty="0">
                <a:sym typeface="Wingdings" panose="05000000000000000000" pitchFamily="2" charset="2"/>
              </a:rPr>
              <a:t>: Mittelohrentzündung, Lungenentzündung, Durchfall, Gehirnentzündung</a:t>
            </a:r>
          </a:p>
        </p:txBody>
      </p:sp>
    </p:spTree>
    <p:extLst>
      <p:ext uri="{BB962C8B-B14F-4D97-AF65-F5344CB8AC3E}">
        <p14:creationId xmlns:p14="http://schemas.microsoft.com/office/powerpoint/2010/main" val="1659280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0CD405-A4B5-4481-B8B6-E0EA21300928}"/>
              </a:ext>
            </a:extLst>
          </p:cNvPr>
          <p:cNvSpPr>
            <a:spLocks noGrp="1"/>
          </p:cNvSpPr>
          <p:nvPr>
            <p:ph type="title"/>
          </p:nvPr>
        </p:nvSpPr>
        <p:spPr/>
        <p:txBody>
          <a:bodyPr/>
          <a:lstStyle/>
          <a:p>
            <a:r>
              <a:rPr lang="de-DE" dirty="0"/>
              <a:t>Therapie</a:t>
            </a:r>
          </a:p>
        </p:txBody>
      </p:sp>
      <p:sp>
        <p:nvSpPr>
          <p:cNvPr id="3" name="Inhaltsplatzhalter 2">
            <a:extLst>
              <a:ext uri="{FF2B5EF4-FFF2-40B4-BE49-F238E27FC236}">
                <a16:creationId xmlns:a16="http://schemas.microsoft.com/office/drawing/2014/main" id="{FBE87387-374C-414F-8829-3A20E8423F46}"/>
              </a:ext>
            </a:extLst>
          </p:cNvPr>
          <p:cNvSpPr>
            <a:spLocks noGrp="1"/>
          </p:cNvSpPr>
          <p:nvPr>
            <p:ph idx="1"/>
          </p:nvPr>
        </p:nvSpPr>
        <p:spPr/>
        <p:txBody>
          <a:bodyPr/>
          <a:lstStyle/>
          <a:p>
            <a:r>
              <a:rPr lang="de-DE" dirty="0"/>
              <a:t>Keine spezifische antivirale Therapie möglich</a:t>
            </a:r>
          </a:p>
          <a:p>
            <a:r>
              <a:rPr lang="de-DE" dirty="0"/>
              <a:t>Symptomatische Therapie:</a:t>
            </a:r>
          </a:p>
          <a:p>
            <a:pPr lvl="1"/>
            <a:r>
              <a:rPr lang="de-DE" dirty="0"/>
              <a:t>Fiebersenkenden Medikamenten</a:t>
            </a:r>
          </a:p>
          <a:p>
            <a:pPr lvl="1"/>
            <a:r>
              <a:rPr lang="de-DE" dirty="0"/>
              <a:t>Antibiotische Therapie</a:t>
            </a:r>
          </a:p>
          <a:p>
            <a:pPr lvl="1"/>
            <a:r>
              <a:rPr lang="de-DE" dirty="0"/>
              <a:t>Vitamin-A-Gabe</a:t>
            </a:r>
          </a:p>
        </p:txBody>
      </p:sp>
      <p:pic>
        <p:nvPicPr>
          <p:cNvPr id="5" name="Grafik 4">
            <a:extLst>
              <a:ext uri="{FF2B5EF4-FFF2-40B4-BE49-F238E27FC236}">
                <a16:creationId xmlns:a16="http://schemas.microsoft.com/office/drawing/2014/main" id="{5E6799D5-4EE4-4766-B150-C5A6F3C049CE}"/>
              </a:ext>
            </a:extLst>
          </p:cNvPr>
          <p:cNvPicPr>
            <a:picLocks noChangeAspect="1"/>
          </p:cNvPicPr>
          <p:nvPr/>
        </p:nvPicPr>
        <p:blipFill>
          <a:blip r:embed="rId2"/>
          <a:stretch>
            <a:fillRect/>
          </a:stretch>
        </p:blipFill>
        <p:spPr>
          <a:xfrm>
            <a:off x="7840645" y="3424428"/>
            <a:ext cx="3343823" cy="2749766"/>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1202272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09F67D-7833-45BB-947C-40A158D4C154}"/>
              </a:ext>
            </a:extLst>
          </p:cNvPr>
          <p:cNvSpPr>
            <a:spLocks noGrp="1"/>
          </p:cNvSpPr>
          <p:nvPr>
            <p:ph type="title"/>
          </p:nvPr>
        </p:nvSpPr>
        <p:spPr/>
        <p:txBody>
          <a:bodyPr/>
          <a:lstStyle/>
          <a:p>
            <a:r>
              <a:rPr lang="de-DE" dirty="0"/>
              <a:t>Prävention</a:t>
            </a:r>
          </a:p>
        </p:txBody>
      </p:sp>
      <p:sp>
        <p:nvSpPr>
          <p:cNvPr id="3" name="Inhaltsplatzhalter 2">
            <a:extLst>
              <a:ext uri="{FF2B5EF4-FFF2-40B4-BE49-F238E27FC236}">
                <a16:creationId xmlns:a16="http://schemas.microsoft.com/office/drawing/2014/main" id="{5525DFD1-94F0-4F0A-B15A-20DD18E9A6A0}"/>
              </a:ext>
            </a:extLst>
          </p:cNvPr>
          <p:cNvSpPr>
            <a:spLocks noGrp="1"/>
          </p:cNvSpPr>
          <p:nvPr>
            <p:ph idx="1"/>
          </p:nvPr>
        </p:nvSpPr>
        <p:spPr/>
        <p:txBody>
          <a:bodyPr>
            <a:normAutofit/>
          </a:bodyPr>
          <a:lstStyle/>
          <a:p>
            <a:r>
              <a:rPr lang="de-DE" dirty="0"/>
              <a:t>Impfen: </a:t>
            </a:r>
          </a:p>
          <a:p>
            <a:pPr lvl="1"/>
            <a:r>
              <a:rPr lang="de-DE" dirty="0"/>
              <a:t>Impfschema: zwei Impfdosen</a:t>
            </a:r>
          </a:p>
          <a:p>
            <a:pPr lvl="2"/>
            <a:r>
              <a:rPr lang="de-DE" dirty="0"/>
              <a:t>11-14 Monate</a:t>
            </a:r>
          </a:p>
          <a:p>
            <a:pPr lvl="2"/>
            <a:r>
              <a:rPr lang="de-DE" dirty="0"/>
              <a:t>Zweite Impfdosis frühstens vier Wochen nach der ersten Impfdosis</a:t>
            </a:r>
          </a:p>
          <a:p>
            <a:pPr lvl="1"/>
            <a:r>
              <a:rPr lang="de-DE" dirty="0"/>
              <a:t>Verträglichkeit:</a:t>
            </a:r>
          </a:p>
          <a:p>
            <a:pPr lvl="2"/>
            <a:r>
              <a:rPr lang="de-DE" dirty="0"/>
              <a:t>Gut verträglich</a:t>
            </a:r>
          </a:p>
          <a:p>
            <a:pPr lvl="2"/>
            <a:r>
              <a:rPr lang="de-DE" dirty="0"/>
              <a:t>Rötung und Schwellung der Einstichstelle</a:t>
            </a:r>
          </a:p>
          <a:p>
            <a:pPr lvl="2"/>
            <a:r>
              <a:rPr lang="de-DE" dirty="0"/>
              <a:t>„Impf-Masern“ (5/100)</a:t>
            </a:r>
          </a:p>
          <a:p>
            <a:pPr lvl="1"/>
            <a:endParaRPr lang="de-DE" dirty="0"/>
          </a:p>
        </p:txBody>
      </p:sp>
    </p:spTree>
    <p:extLst>
      <p:ext uri="{BB962C8B-B14F-4D97-AF65-F5344CB8AC3E}">
        <p14:creationId xmlns:p14="http://schemas.microsoft.com/office/powerpoint/2010/main" val="4908076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Grafik 4">
            <a:extLst>
              <a:ext uri="{FF2B5EF4-FFF2-40B4-BE49-F238E27FC236}">
                <a16:creationId xmlns:a16="http://schemas.microsoft.com/office/drawing/2014/main" id="{60ACC147-1A42-4A35-BE70-F93151FCC17E}"/>
              </a:ext>
            </a:extLst>
          </p:cNvPr>
          <p:cNvPicPr/>
          <p:nvPr/>
        </p:nvPicPr>
        <p:blipFill>
          <a:blip r:embed="rId2"/>
          <a:stretch>
            <a:fillRect/>
          </a:stretch>
        </p:blipFill>
        <p:spPr>
          <a:xfrm>
            <a:off x="3458876" y="755008"/>
            <a:ext cx="8436714" cy="5428773"/>
          </a:xfrm>
          <a:prstGeom prst="rect">
            <a:avLst/>
          </a:prstGeom>
        </p:spPr>
      </p:pic>
      <p:sp>
        <p:nvSpPr>
          <p:cNvPr id="7" name="Textfeld 6">
            <a:extLst>
              <a:ext uri="{FF2B5EF4-FFF2-40B4-BE49-F238E27FC236}">
                <a16:creationId xmlns:a16="http://schemas.microsoft.com/office/drawing/2014/main" id="{3BB519DE-712C-4B18-8DF2-06191887400C}"/>
              </a:ext>
            </a:extLst>
          </p:cNvPr>
          <p:cNvSpPr txBox="1"/>
          <p:nvPr/>
        </p:nvSpPr>
        <p:spPr>
          <a:xfrm>
            <a:off x="3458876" y="6068365"/>
            <a:ext cx="1997663" cy="230832"/>
          </a:xfrm>
          <a:prstGeom prst="rect">
            <a:avLst/>
          </a:prstGeom>
          <a:noFill/>
        </p:spPr>
        <p:txBody>
          <a:bodyPr wrap="none" rtlCol="0">
            <a:spAutoFit/>
          </a:bodyPr>
          <a:lstStyle/>
          <a:p>
            <a:r>
              <a:rPr lang="de-DE" sz="900" dirty="0"/>
              <a:t>Quelle: Erstellt nach Daten des RKI</a:t>
            </a:r>
          </a:p>
        </p:txBody>
      </p:sp>
      <p:sp>
        <p:nvSpPr>
          <p:cNvPr id="2" name="Titel 1">
            <a:extLst>
              <a:ext uri="{FF2B5EF4-FFF2-40B4-BE49-F238E27FC236}">
                <a16:creationId xmlns:a16="http://schemas.microsoft.com/office/drawing/2014/main" id="{0514AA0B-BFE0-45DF-917D-7A2A458B6650}"/>
              </a:ext>
            </a:extLst>
          </p:cNvPr>
          <p:cNvSpPr>
            <a:spLocks noGrp="1"/>
          </p:cNvSpPr>
          <p:nvPr>
            <p:ph type="title"/>
          </p:nvPr>
        </p:nvSpPr>
        <p:spPr/>
        <p:txBody>
          <a:bodyPr/>
          <a:lstStyle/>
          <a:p>
            <a:r>
              <a:rPr lang="de-DE" dirty="0"/>
              <a:t>Impfen</a:t>
            </a:r>
          </a:p>
        </p:txBody>
      </p:sp>
    </p:spTree>
    <p:extLst>
      <p:ext uri="{BB962C8B-B14F-4D97-AF65-F5344CB8AC3E}">
        <p14:creationId xmlns:p14="http://schemas.microsoft.com/office/powerpoint/2010/main" val="1398366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8CB0CA-E7E5-41E5-958C-9F958238B294}"/>
              </a:ext>
            </a:extLst>
          </p:cNvPr>
          <p:cNvSpPr>
            <a:spLocks noGrp="1"/>
          </p:cNvSpPr>
          <p:nvPr>
            <p:ph type="title"/>
          </p:nvPr>
        </p:nvSpPr>
        <p:spPr/>
        <p:txBody>
          <a:bodyPr/>
          <a:lstStyle/>
          <a:p>
            <a:r>
              <a:rPr lang="de-DE" dirty="0"/>
              <a:t>Quellen</a:t>
            </a:r>
          </a:p>
        </p:txBody>
      </p:sp>
      <p:sp>
        <p:nvSpPr>
          <p:cNvPr id="3" name="Inhaltsplatzhalter 2">
            <a:extLst>
              <a:ext uri="{FF2B5EF4-FFF2-40B4-BE49-F238E27FC236}">
                <a16:creationId xmlns:a16="http://schemas.microsoft.com/office/drawing/2014/main" id="{6CAE5B38-CBE1-4DDC-A666-45D874FED61C}"/>
              </a:ext>
            </a:extLst>
          </p:cNvPr>
          <p:cNvSpPr>
            <a:spLocks noGrp="1"/>
          </p:cNvSpPr>
          <p:nvPr>
            <p:ph idx="1"/>
          </p:nvPr>
        </p:nvSpPr>
        <p:spPr>
          <a:xfrm>
            <a:off x="3595332" y="1291905"/>
            <a:ext cx="8207978" cy="4519821"/>
          </a:xfrm>
        </p:spPr>
        <p:txBody>
          <a:bodyPr>
            <a:normAutofit fontScale="85000" lnSpcReduction="10000"/>
          </a:bodyPr>
          <a:lstStyle/>
          <a:p>
            <a:r>
              <a:rPr lang="de-DE" b="1" dirty="0"/>
              <a:t>Ommen</a:t>
            </a:r>
            <a:r>
              <a:rPr lang="de-DE" dirty="0"/>
              <a:t>, Oliver (o.J.): Masern- Impfung bei Kindern URL: </a:t>
            </a:r>
            <a:r>
              <a:rPr lang="de-DE" u="sng" dirty="0">
                <a:hlinkClick r:id="rId2"/>
              </a:rPr>
              <a:t>https://www.impfen-info.de/impfempfehlungen/fuer-kinder-0-12-jahre/masern.html</a:t>
            </a:r>
            <a:r>
              <a:rPr lang="de-DE" dirty="0"/>
              <a:t>, Aufruf am 17.07.2020</a:t>
            </a:r>
          </a:p>
          <a:p>
            <a:pPr marL="0" indent="0">
              <a:buNone/>
            </a:pPr>
            <a:endParaRPr lang="de-DE" dirty="0"/>
          </a:p>
          <a:p>
            <a:r>
              <a:rPr lang="de-DE" b="1" dirty="0" err="1"/>
              <a:t>Matzik</a:t>
            </a:r>
            <a:r>
              <a:rPr lang="de-DE" dirty="0"/>
              <a:t>, Sophie (2019): Masern URL: </a:t>
            </a:r>
            <a:r>
              <a:rPr lang="de-DE" u="sng" dirty="0">
                <a:hlinkClick r:id="rId3"/>
              </a:rPr>
              <a:t>https://www.netdoktor.de/krankheiten/masern/</a:t>
            </a:r>
            <a:r>
              <a:rPr lang="de-DE" dirty="0"/>
              <a:t>, Aufruf am 17.07.2020</a:t>
            </a:r>
          </a:p>
          <a:p>
            <a:pPr marL="0" indent="0">
              <a:buNone/>
            </a:pPr>
            <a:endParaRPr lang="de-DE" dirty="0"/>
          </a:p>
          <a:p>
            <a:r>
              <a:rPr lang="de-DE" b="1" dirty="0" err="1"/>
              <a:t>Feichter</a:t>
            </a:r>
            <a:r>
              <a:rPr lang="de-DE" dirty="0"/>
              <a:t>, Martina (2020): Masern- Impfung URL: </a:t>
            </a:r>
            <a:r>
              <a:rPr lang="de-DE" u="sng" dirty="0">
                <a:hlinkClick r:id="rId4"/>
              </a:rPr>
              <a:t>https://www.netdoktor.de/krankheiten/masern/impfung/</a:t>
            </a:r>
            <a:r>
              <a:rPr lang="de-DE" dirty="0"/>
              <a:t>, Aufruf am 17.07.2020</a:t>
            </a:r>
          </a:p>
          <a:p>
            <a:endParaRPr lang="de-DE" dirty="0"/>
          </a:p>
          <a:p>
            <a:r>
              <a:rPr lang="de-DE" b="1" dirty="0"/>
              <a:t>BZgA</a:t>
            </a:r>
            <a:r>
              <a:rPr lang="de-DE" dirty="0"/>
              <a:t> (2018): Masern URL: </a:t>
            </a:r>
            <a:r>
              <a:rPr lang="de-DE" dirty="0">
                <a:hlinkClick r:id="rId5"/>
              </a:rPr>
              <a:t>https://www.infektionsschutz.de/erregersteckbriefe/masern/</a:t>
            </a:r>
            <a:r>
              <a:rPr lang="de-DE" dirty="0"/>
              <a:t>, Aufruf am 04.08.2020</a:t>
            </a:r>
          </a:p>
          <a:p>
            <a:pPr marL="0" indent="0">
              <a:buNone/>
            </a:pPr>
            <a:endParaRPr lang="de-DE" dirty="0"/>
          </a:p>
          <a:p>
            <a:r>
              <a:rPr lang="de-DE" b="1" dirty="0"/>
              <a:t>RKI-Ratgeber</a:t>
            </a:r>
            <a:r>
              <a:rPr lang="de-DE" dirty="0"/>
              <a:t> (2020): Masern URL:</a:t>
            </a:r>
            <a:r>
              <a:rPr lang="de-DE" dirty="0">
                <a:hlinkClick r:id="rId6"/>
              </a:rPr>
              <a:t> https://www.rki.de/DE/Content/Infekt/EpidBull/Merkblaetter/Ratgeber_Masern.html#Start</a:t>
            </a:r>
            <a:r>
              <a:rPr lang="de-DE" dirty="0"/>
              <a:t>, Aufruf am 04.08.2020</a:t>
            </a:r>
          </a:p>
        </p:txBody>
      </p:sp>
    </p:spTree>
    <p:extLst>
      <p:ext uri="{BB962C8B-B14F-4D97-AF65-F5344CB8AC3E}">
        <p14:creationId xmlns:p14="http://schemas.microsoft.com/office/powerpoint/2010/main" val="12717146"/>
      </p:ext>
    </p:extLst>
  </p:cSld>
  <p:clrMapOvr>
    <a:masterClrMapping/>
  </p:clrMapOvr>
</p:sld>
</file>

<file path=ppt/theme/theme1.xml><?xml version="1.0" encoding="utf-8"?>
<a:theme xmlns:a="http://schemas.openxmlformats.org/drawingml/2006/main" name="Rahmen">
  <a:themeElements>
    <a:clrScheme name="Grü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Rahmen">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Rahmen">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Rahmen</Template>
  <TotalTime>0</TotalTime>
  <Words>491</Words>
  <Application>Microsoft Office PowerPoint</Application>
  <PresentationFormat>Breitbild</PresentationFormat>
  <Paragraphs>55</Paragraphs>
  <Slides>9</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9</vt:i4>
      </vt:variant>
    </vt:vector>
  </HeadingPairs>
  <TitlesOfParts>
    <vt:vector size="12" baseType="lpstr">
      <vt:lpstr>Corbel</vt:lpstr>
      <vt:lpstr>Wingdings 2</vt:lpstr>
      <vt:lpstr>Rahmen</vt:lpstr>
      <vt:lpstr>Masern (Measles)</vt:lpstr>
      <vt:lpstr>Inhalt</vt:lpstr>
      <vt:lpstr>Definition</vt:lpstr>
      <vt:lpstr>Verbreitung</vt:lpstr>
      <vt:lpstr>Symptome und Komplikationen</vt:lpstr>
      <vt:lpstr>Therapie</vt:lpstr>
      <vt:lpstr>Prävention</vt:lpstr>
      <vt:lpstr>Impfen</vt:lpstr>
      <vt:lpstr>Quellen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Pertussis (Keuchhusten)</dc:title>
  <dc:creator>branscheidn</dc:creator>
  <cp:lastModifiedBy>branscheidn</cp:lastModifiedBy>
  <cp:revision>31</cp:revision>
  <dcterms:created xsi:type="dcterms:W3CDTF">2020-08-04T09:05:41Z</dcterms:created>
  <dcterms:modified xsi:type="dcterms:W3CDTF">2020-08-06T07:55:03Z</dcterms:modified>
</cp:coreProperties>
</file>