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8" r:id="rId1"/>
  </p:sldMasterIdLst>
  <p:notesMasterIdLst>
    <p:notesMasterId r:id="rId10"/>
  </p:notesMasterIdLst>
  <p:sldIdLst>
    <p:sldId id="256" r:id="rId2"/>
    <p:sldId id="257" r:id="rId3"/>
    <p:sldId id="258" r:id="rId4"/>
    <p:sldId id="259" r:id="rId5"/>
    <p:sldId id="260" r:id="rId6"/>
    <p:sldId id="261" r:id="rId7"/>
    <p:sldId id="262"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64" d="100"/>
          <a:sy n="164" d="100"/>
        </p:scale>
        <p:origin x="96" y="1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3D8122-0BD8-4A27-A1DC-ABFE2A130DB1}" type="datetimeFigureOut">
              <a:rPr lang="de-DE" smtClean="0"/>
              <a:t>21.08.2020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3A4418-BCA0-47DD-974C-A7DACE7AD7F1}" type="slidenum">
              <a:rPr lang="de-DE" smtClean="0"/>
              <a:t>‹Nr.›</a:t>
            </a:fld>
            <a:endParaRPr lang="de-DE"/>
          </a:p>
        </p:txBody>
      </p:sp>
    </p:spTree>
    <p:extLst>
      <p:ext uri="{BB962C8B-B14F-4D97-AF65-F5344CB8AC3E}">
        <p14:creationId xmlns:p14="http://schemas.microsoft.com/office/powerpoint/2010/main" val="130393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893820AA-C1A7-4BA3-84FC-FD8F59B14E5A}" type="datetime1">
              <a:rPr lang="en-US" smtClean="0"/>
              <a:t>8/21/2020</a:t>
            </a:fld>
            <a:endParaRPr lang="en-US" dirty="0"/>
          </a:p>
        </p:txBody>
      </p:sp>
      <p:sp>
        <p:nvSpPr>
          <p:cNvPr id="5" name="Footer Placeholder 4"/>
          <p:cNvSpPr>
            <a:spLocks noGrp="1"/>
          </p:cNvSpPr>
          <p:nvPr>
            <p:ph type="ftr" sz="quarter" idx="11"/>
          </p:nvPr>
        </p:nvSpPr>
        <p:spPr/>
        <p:txBody>
          <a:bodyPr/>
          <a:lstStyle/>
          <a:p>
            <a:r>
              <a:rPr lang="en-US"/>
              <a:t>IMPF.WIKI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221080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10BB38C-2679-4950-B906-11F93BD29558}" type="datetime1">
              <a:rPr lang="en-US" smtClean="0"/>
              <a:t>8/21/2020</a:t>
            </a:fld>
            <a:endParaRPr lang="en-US" dirty="0"/>
          </a:p>
        </p:txBody>
      </p:sp>
      <p:sp>
        <p:nvSpPr>
          <p:cNvPr id="8" name="Footer Placeholder 7"/>
          <p:cNvSpPr>
            <a:spLocks noGrp="1"/>
          </p:cNvSpPr>
          <p:nvPr>
            <p:ph type="ftr" sz="quarter" idx="11"/>
          </p:nvPr>
        </p:nvSpPr>
        <p:spPr/>
        <p:txBody>
          <a:bodyPr/>
          <a:lstStyle/>
          <a:p>
            <a:r>
              <a:rPr lang="en-US"/>
              <a:t>IMPF.WIKI</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927851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3BF3ECB-2E94-4371-8F90-BBBF3F79B8DB}" type="datetime1">
              <a:rPr lang="en-US" smtClean="0"/>
              <a:t>8/21/2020</a:t>
            </a:fld>
            <a:endParaRPr lang="en-US" dirty="0"/>
          </a:p>
        </p:txBody>
      </p:sp>
      <p:sp>
        <p:nvSpPr>
          <p:cNvPr id="8" name="Footer Placeholder 7"/>
          <p:cNvSpPr>
            <a:spLocks noGrp="1"/>
          </p:cNvSpPr>
          <p:nvPr>
            <p:ph type="ftr" sz="quarter" idx="11"/>
          </p:nvPr>
        </p:nvSpPr>
        <p:spPr/>
        <p:txBody>
          <a:bodyPr/>
          <a:lstStyle/>
          <a:p>
            <a:r>
              <a:rPr lang="en-US"/>
              <a:t>IMPF.WIKI</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517556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F939AA6-A882-4D4F-A16E-6FA56699F933}" type="datetime1">
              <a:rPr lang="en-US" smtClean="0"/>
              <a:t>8/21/2020</a:t>
            </a:fld>
            <a:endParaRPr lang="en-US" dirty="0"/>
          </a:p>
        </p:txBody>
      </p:sp>
      <p:sp>
        <p:nvSpPr>
          <p:cNvPr id="5" name="Footer Placeholder 4"/>
          <p:cNvSpPr>
            <a:spLocks noGrp="1"/>
          </p:cNvSpPr>
          <p:nvPr>
            <p:ph type="ftr" sz="quarter" idx="11"/>
          </p:nvPr>
        </p:nvSpPr>
        <p:spPr/>
        <p:txBody>
          <a:bodyPr/>
          <a:lstStyle/>
          <a:p>
            <a:r>
              <a:rPr lang="en-US"/>
              <a:t>IMPF.WIKI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76017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C53378F-8C33-4B74-81CC-1BD2A967F6C8}" type="datetime1">
              <a:rPr lang="en-US" smtClean="0"/>
              <a:t>8/21/2020</a:t>
            </a:fld>
            <a:endParaRPr lang="en-US" dirty="0"/>
          </a:p>
        </p:txBody>
      </p:sp>
      <p:sp>
        <p:nvSpPr>
          <p:cNvPr id="5" name="Footer Placeholder 4"/>
          <p:cNvSpPr>
            <a:spLocks noGrp="1"/>
          </p:cNvSpPr>
          <p:nvPr>
            <p:ph type="ftr" sz="quarter" idx="11"/>
          </p:nvPr>
        </p:nvSpPr>
        <p:spPr/>
        <p:txBody>
          <a:bodyPr/>
          <a:lstStyle/>
          <a:p>
            <a:r>
              <a:rPr lang="en-US"/>
              <a:t>IMPF.WIKI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216343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3EB6F6BB-F2D9-4E79-ADF9-AF0EBD5559A9}" type="datetime1">
              <a:rPr lang="en-US" smtClean="0"/>
              <a:t>8/21/2020</a:t>
            </a:fld>
            <a:endParaRPr lang="en-US" dirty="0"/>
          </a:p>
        </p:txBody>
      </p:sp>
      <p:sp>
        <p:nvSpPr>
          <p:cNvPr id="9" name="Footer Placeholder 8"/>
          <p:cNvSpPr>
            <a:spLocks noGrp="1"/>
          </p:cNvSpPr>
          <p:nvPr>
            <p:ph type="ftr" sz="quarter" idx="11"/>
          </p:nvPr>
        </p:nvSpPr>
        <p:spPr/>
        <p:txBody>
          <a:bodyPr/>
          <a:lstStyle/>
          <a:p>
            <a:r>
              <a:rPr lang="en-US"/>
              <a:t>IMPF.WIKI</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31303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Date Placeholder 1"/>
          <p:cNvSpPr>
            <a:spLocks noGrp="1"/>
          </p:cNvSpPr>
          <p:nvPr>
            <p:ph type="dt" sz="half" idx="10"/>
          </p:nvPr>
        </p:nvSpPr>
        <p:spPr/>
        <p:txBody>
          <a:bodyPr/>
          <a:lstStyle/>
          <a:p>
            <a:fld id="{53AA43B5-EE58-4498-8C2E-B481C22C98F5}" type="datetime1">
              <a:rPr lang="en-US" smtClean="0"/>
              <a:t>8/21/2020</a:t>
            </a:fld>
            <a:endParaRPr lang="en-US" dirty="0"/>
          </a:p>
        </p:txBody>
      </p:sp>
      <p:sp>
        <p:nvSpPr>
          <p:cNvPr id="11" name="Footer Placeholder 10"/>
          <p:cNvSpPr>
            <a:spLocks noGrp="1"/>
          </p:cNvSpPr>
          <p:nvPr>
            <p:ph type="ftr" sz="quarter" idx="11"/>
          </p:nvPr>
        </p:nvSpPr>
        <p:spPr/>
        <p:txBody>
          <a:bodyPr/>
          <a:lstStyle/>
          <a:p>
            <a:r>
              <a:rPr lang="en-US"/>
              <a:t>IMPF.WIKI</a:t>
            </a:r>
            <a:endParaRPr lang="en-US" dirty="0"/>
          </a:p>
        </p:txBody>
      </p:sp>
      <p:sp>
        <p:nvSpPr>
          <p:cNvPr id="12" name="Slide Number Placeholder 11"/>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199830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2" name="Date Placeholder 1"/>
          <p:cNvSpPr>
            <a:spLocks noGrp="1"/>
          </p:cNvSpPr>
          <p:nvPr>
            <p:ph type="dt" sz="half" idx="10"/>
          </p:nvPr>
        </p:nvSpPr>
        <p:spPr/>
        <p:txBody>
          <a:bodyPr/>
          <a:lstStyle/>
          <a:p>
            <a:fld id="{5432DC14-2F22-4C80-87AF-AE5606BD5777}" type="datetime1">
              <a:rPr lang="en-US" smtClean="0"/>
              <a:t>8/21/2020</a:t>
            </a:fld>
            <a:endParaRPr lang="en-US" dirty="0"/>
          </a:p>
        </p:txBody>
      </p:sp>
      <p:sp>
        <p:nvSpPr>
          <p:cNvPr id="7" name="Footer Placeholder 6"/>
          <p:cNvSpPr>
            <a:spLocks noGrp="1"/>
          </p:cNvSpPr>
          <p:nvPr>
            <p:ph type="ftr" sz="quarter" idx="11"/>
          </p:nvPr>
        </p:nvSpPr>
        <p:spPr/>
        <p:txBody>
          <a:bodyPr/>
          <a:lstStyle/>
          <a:p>
            <a:r>
              <a:rPr lang="en-US"/>
              <a:t>IMPF.WIKI</a:t>
            </a:r>
            <a:endParaRPr lang="en-US" dirty="0"/>
          </a:p>
        </p:txBody>
      </p:sp>
      <p:sp>
        <p:nvSpPr>
          <p:cNvPr id="8" name="Slide Number Placeholder 7"/>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4009179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6751A56-096A-4799-BD30-6208140D4338}" type="datetime1">
              <a:rPr lang="en-US" smtClean="0"/>
              <a:t>8/21/2020</a:t>
            </a:fld>
            <a:endParaRPr lang="en-US" dirty="0"/>
          </a:p>
        </p:txBody>
      </p:sp>
      <p:sp>
        <p:nvSpPr>
          <p:cNvPr id="6" name="Footer Placeholder 5"/>
          <p:cNvSpPr>
            <a:spLocks noGrp="1"/>
          </p:cNvSpPr>
          <p:nvPr>
            <p:ph type="ftr" sz="quarter" idx="11"/>
          </p:nvPr>
        </p:nvSpPr>
        <p:spPr/>
        <p:txBody>
          <a:bodyPr/>
          <a:lstStyle/>
          <a:p>
            <a:r>
              <a:rPr lang="en-US"/>
              <a:t>IMPF.WIKI</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793476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a:t>Mastertitelformat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4C7AB1E5-3CA4-4EA1-BFE3-086B23F890CB}" type="datetime1">
              <a:rPr lang="en-US" smtClean="0"/>
              <a:t>8/21/2020</a:t>
            </a:fld>
            <a:endParaRPr lang="en-US" dirty="0"/>
          </a:p>
        </p:txBody>
      </p:sp>
      <p:sp>
        <p:nvSpPr>
          <p:cNvPr id="9" name="Footer Placeholder 8"/>
          <p:cNvSpPr>
            <a:spLocks noGrp="1"/>
          </p:cNvSpPr>
          <p:nvPr>
            <p:ph type="ftr" sz="quarter" idx="11"/>
          </p:nvPr>
        </p:nvSpPr>
        <p:spPr/>
        <p:txBody>
          <a:bodyPr/>
          <a:lstStyle/>
          <a:p>
            <a:r>
              <a:rPr lang="en-US"/>
              <a:t>IMPF.WIKI</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69574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50AAE2C7-6223-448F-8DA8-61A24091CD13}" type="datetime1">
              <a:rPr lang="en-US" smtClean="0"/>
              <a:t>8/21/2020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IMPF.WIKI</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939442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C10877A-E367-4EB4-8847-4BB6335B87CE}" type="datetime1">
              <a:rPr lang="en-US" smtClean="0"/>
              <a:t>8/21/2020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IMPF.WIKI</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6191715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etdoktor.de/impfungen/meningokokken-impfung/" TargetMode="External"/><Relationship Id="rId2" Type="http://schemas.openxmlformats.org/officeDocument/2006/relationships/hyperlink" Target="https://www.impfen-info.de/impfempfehlungen/fuer-kinder-0-12-jahre/meningokokken.html" TargetMode="External"/><Relationship Id="rId1" Type="http://schemas.openxmlformats.org/officeDocument/2006/relationships/slideLayout" Target="../slideLayouts/slideLayout2.xml"/><Relationship Id="rId4" Type="http://schemas.openxmlformats.org/officeDocument/2006/relationships/hyperlink" Target="https://www.netdoktor.de/krankheiten/meningiti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B9A551-E7B0-45B4-B479-9951F3CA1013}"/>
              </a:ext>
            </a:extLst>
          </p:cNvPr>
          <p:cNvSpPr>
            <a:spLocks noGrp="1"/>
          </p:cNvSpPr>
          <p:nvPr>
            <p:ph type="ctrTitle"/>
          </p:nvPr>
        </p:nvSpPr>
        <p:spPr/>
        <p:txBody>
          <a:bodyPr/>
          <a:lstStyle/>
          <a:p>
            <a:r>
              <a:rPr lang="de-DE" dirty="0"/>
              <a:t>Meningokokken</a:t>
            </a:r>
          </a:p>
        </p:txBody>
      </p:sp>
      <p:sp>
        <p:nvSpPr>
          <p:cNvPr id="3" name="Untertitel 2">
            <a:extLst>
              <a:ext uri="{FF2B5EF4-FFF2-40B4-BE49-F238E27FC236}">
                <a16:creationId xmlns:a16="http://schemas.microsoft.com/office/drawing/2014/main" id="{794F978F-3331-49BA-B682-6A749054D7E0}"/>
              </a:ext>
            </a:extLst>
          </p:cNvPr>
          <p:cNvSpPr>
            <a:spLocks noGrp="1"/>
          </p:cNvSpPr>
          <p:nvPr>
            <p:ph type="subTitle" idx="1"/>
          </p:nvPr>
        </p:nvSpPr>
        <p:spPr/>
        <p:txBody>
          <a:bodyPr/>
          <a:lstStyle/>
          <a:p>
            <a:r>
              <a:rPr lang="de-DE" dirty="0"/>
              <a:t>Erstellt von </a:t>
            </a:r>
            <a:r>
              <a:rPr lang="de-DE" dirty="0" err="1"/>
              <a:t>impf.wiki</a:t>
            </a:r>
            <a:endParaRPr lang="de-DE" dirty="0"/>
          </a:p>
        </p:txBody>
      </p:sp>
      <p:sp>
        <p:nvSpPr>
          <p:cNvPr id="7" name="Foliennummernplatzhalter 6">
            <a:extLst>
              <a:ext uri="{FF2B5EF4-FFF2-40B4-BE49-F238E27FC236}">
                <a16:creationId xmlns:a16="http://schemas.microsoft.com/office/drawing/2014/main" id="{1B34D7CF-1209-4790-8C5C-520FE74A2F06}"/>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376455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F2B6B2-345B-4781-98BA-0E0322B304BD}"/>
              </a:ext>
            </a:extLst>
          </p:cNvPr>
          <p:cNvSpPr>
            <a:spLocks noGrp="1"/>
          </p:cNvSpPr>
          <p:nvPr>
            <p:ph type="title"/>
          </p:nvPr>
        </p:nvSpPr>
        <p:spPr/>
        <p:txBody>
          <a:bodyPr/>
          <a:lstStyle/>
          <a:p>
            <a:r>
              <a:rPr lang="de-DE" dirty="0"/>
              <a:t>Inhalt</a:t>
            </a:r>
          </a:p>
        </p:txBody>
      </p:sp>
      <p:sp>
        <p:nvSpPr>
          <p:cNvPr id="3" name="Inhaltsplatzhalter 2">
            <a:extLst>
              <a:ext uri="{FF2B5EF4-FFF2-40B4-BE49-F238E27FC236}">
                <a16:creationId xmlns:a16="http://schemas.microsoft.com/office/drawing/2014/main" id="{785C02BD-C4F5-4CCD-AB45-9FAAC0A5BF3A}"/>
              </a:ext>
            </a:extLst>
          </p:cNvPr>
          <p:cNvSpPr>
            <a:spLocks noGrp="1"/>
          </p:cNvSpPr>
          <p:nvPr>
            <p:ph idx="1"/>
          </p:nvPr>
        </p:nvSpPr>
        <p:spPr/>
        <p:txBody>
          <a:bodyPr/>
          <a:lstStyle/>
          <a:p>
            <a:pPr>
              <a:buFont typeface="+mj-lt"/>
              <a:buAutoNum type="arabicPeriod"/>
            </a:pPr>
            <a:r>
              <a:rPr lang="de-DE" dirty="0"/>
              <a:t>Definition</a:t>
            </a:r>
          </a:p>
          <a:p>
            <a:pPr>
              <a:buFont typeface="+mj-lt"/>
              <a:buAutoNum type="arabicPeriod"/>
            </a:pPr>
            <a:r>
              <a:rPr lang="de-DE" dirty="0"/>
              <a:t>Verbreitung</a:t>
            </a:r>
          </a:p>
          <a:p>
            <a:pPr>
              <a:buFont typeface="+mj-lt"/>
              <a:buAutoNum type="arabicPeriod"/>
            </a:pPr>
            <a:r>
              <a:rPr lang="de-DE" dirty="0"/>
              <a:t>Symptome und Komplikationen</a:t>
            </a:r>
          </a:p>
          <a:p>
            <a:pPr>
              <a:buFont typeface="+mj-lt"/>
              <a:buAutoNum type="arabicPeriod"/>
            </a:pPr>
            <a:r>
              <a:rPr lang="de-DE" dirty="0"/>
              <a:t>Therapie</a:t>
            </a:r>
          </a:p>
          <a:p>
            <a:pPr>
              <a:buFont typeface="+mj-lt"/>
              <a:buAutoNum type="arabicPeriod"/>
            </a:pPr>
            <a:r>
              <a:rPr lang="de-DE" dirty="0"/>
              <a:t>Prävention</a:t>
            </a:r>
          </a:p>
          <a:p>
            <a:pPr>
              <a:buFont typeface="+mj-lt"/>
              <a:buAutoNum type="arabicPeriod"/>
            </a:pPr>
            <a:r>
              <a:rPr lang="de-DE" dirty="0"/>
              <a:t>Quellen</a:t>
            </a:r>
          </a:p>
          <a:p>
            <a:endParaRPr lang="de-DE" dirty="0"/>
          </a:p>
        </p:txBody>
      </p:sp>
      <p:sp>
        <p:nvSpPr>
          <p:cNvPr id="5" name="Foliennummernplatzhalter 4">
            <a:extLst>
              <a:ext uri="{FF2B5EF4-FFF2-40B4-BE49-F238E27FC236}">
                <a16:creationId xmlns:a16="http://schemas.microsoft.com/office/drawing/2014/main" id="{EAEDD8EF-37E6-4C3D-B327-68D4A0CFE739}"/>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567653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3B222E-7901-4110-B138-0F9C3BAACF48}"/>
              </a:ext>
            </a:extLst>
          </p:cNvPr>
          <p:cNvSpPr>
            <a:spLocks noGrp="1"/>
          </p:cNvSpPr>
          <p:nvPr>
            <p:ph type="title"/>
          </p:nvPr>
        </p:nvSpPr>
        <p:spPr/>
        <p:txBody>
          <a:bodyPr/>
          <a:lstStyle/>
          <a:p>
            <a:r>
              <a:rPr lang="de-DE" dirty="0"/>
              <a:t>Definition</a:t>
            </a:r>
          </a:p>
        </p:txBody>
      </p:sp>
      <p:sp>
        <p:nvSpPr>
          <p:cNvPr id="3" name="Inhaltsplatzhalter 2">
            <a:extLst>
              <a:ext uri="{FF2B5EF4-FFF2-40B4-BE49-F238E27FC236}">
                <a16:creationId xmlns:a16="http://schemas.microsoft.com/office/drawing/2014/main" id="{E4C5C505-5BBB-4D4B-8AF4-AA1261E23B62}"/>
              </a:ext>
            </a:extLst>
          </p:cNvPr>
          <p:cNvSpPr>
            <a:spLocks noGrp="1"/>
          </p:cNvSpPr>
          <p:nvPr>
            <p:ph idx="1"/>
          </p:nvPr>
        </p:nvSpPr>
        <p:spPr/>
        <p:txBody>
          <a:bodyPr/>
          <a:lstStyle/>
          <a:p>
            <a:r>
              <a:rPr lang="de-DE" dirty="0"/>
              <a:t>Eine Infektion mit Meningokokken kann eine Meningitis (Hirnhautentzündung) hervorrufen. Eine Meningitis kann durch Viren und Bakterien ausgelöst werden. Eine Meningitis, welche durch Meningokokken ausgelöst wurde, ist sehr gefährlich und muss schnellst möglich behandelt werden.  </a:t>
            </a:r>
          </a:p>
        </p:txBody>
      </p:sp>
      <p:sp>
        <p:nvSpPr>
          <p:cNvPr id="8" name="Foliennummernplatzhalter 7">
            <a:extLst>
              <a:ext uri="{FF2B5EF4-FFF2-40B4-BE49-F238E27FC236}">
                <a16:creationId xmlns:a16="http://schemas.microsoft.com/office/drawing/2014/main" id="{572EEA2F-4C6C-4E55-8435-BCCA5C6DBC70}"/>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636136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FB3E9A-87D8-40B4-BF28-B7839A758400}"/>
              </a:ext>
            </a:extLst>
          </p:cNvPr>
          <p:cNvSpPr>
            <a:spLocks noGrp="1"/>
          </p:cNvSpPr>
          <p:nvPr>
            <p:ph type="title"/>
          </p:nvPr>
        </p:nvSpPr>
        <p:spPr/>
        <p:txBody>
          <a:bodyPr/>
          <a:lstStyle/>
          <a:p>
            <a:r>
              <a:rPr lang="de-DE" dirty="0"/>
              <a:t>Verbreitung</a:t>
            </a:r>
          </a:p>
        </p:txBody>
      </p:sp>
      <p:sp>
        <p:nvSpPr>
          <p:cNvPr id="3" name="Inhaltsplatzhalter 2">
            <a:extLst>
              <a:ext uri="{FF2B5EF4-FFF2-40B4-BE49-F238E27FC236}">
                <a16:creationId xmlns:a16="http://schemas.microsoft.com/office/drawing/2014/main" id="{2FAA3A7E-E05B-4C32-B86D-24F68AF541C0}"/>
              </a:ext>
            </a:extLst>
          </p:cNvPr>
          <p:cNvSpPr>
            <a:spLocks noGrp="1"/>
          </p:cNvSpPr>
          <p:nvPr>
            <p:ph idx="1"/>
          </p:nvPr>
        </p:nvSpPr>
        <p:spPr>
          <a:xfrm>
            <a:off x="3869268" y="864108"/>
            <a:ext cx="7315200" cy="4860912"/>
          </a:xfrm>
        </p:spPr>
        <p:txBody>
          <a:bodyPr>
            <a:normAutofit/>
          </a:bodyPr>
          <a:lstStyle/>
          <a:p>
            <a:r>
              <a:rPr lang="de-DE" dirty="0"/>
              <a:t>Infektionswege: Tröpfcheninfektion</a:t>
            </a:r>
          </a:p>
          <a:p>
            <a:pPr lvl="1"/>
            <a:r>
              <a:rPr lang="de-DE" dirty="0"/>
              <a:t>Erreger werden durch Husten, Niesen oder Sprechen verteilt</a:t>
            </a:r>
          </a:p>
          <a:p>
            <a:pPr lvl="1"/>
            <a:r>
              <a:rPr lang="de-DE" dirty="0"/>
              <a:t>Durch sehr engen Körperkontakt</a:t>
            </a:r>
          </a:p>
          <a:p>
            <a:r>
              <a:rPr lang="de-DE" dirty="0"/>
              <a:t>Inkubationszeit: 2-10 Tage</a:t>
            </a:r>
          </a:p>
          <a:p>
            <a:r>
              <a:rPr lang="de-DE" dirty="0"/>
              <a:t>Etwas 300 Fälle pro Jahr in Deutschland</a:t>
            </a:r>
          </a:p>
          <a:p>
            <a:endParaRPr lang="de-DE" dirty="0"/>
          </a:p>
        </p:txBody>
      </p:sp>
      <p:sp>
        <p:nvSpPr>
          <p:cNvPr id="7" name="Foliennummernplatzhalter 6">
            <a:extLst>
              <a:ext uri="{FF2B5EF4-FFF2-40B4-BE49-F238E27FC236}">
                <a16:creationId xmlns:a16="http://schemas.microsoft.com/office/drawing/2014/main" id="{6ED8B2CF-F8C4-4945-A659-FB2696BBC065}"/>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002638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C981A5-D3F9-4DD9-ADF2-B00650105716}"/>
              </a:ext>
            </a:extLst>
          </p:cNvPr>
          <p:cNvSpPr>
            <a:spLocks noGrp="1"/>
          </p:cNvSpPr>
          <p:nvPr>
            <p:ph type="title"/>
          </p:nvPr>
        </p:nvSpPr>
        <p:spPr/>
        <p:txBody>
          <a:bodyPr>
            <a:normAutofit/>
          </a:bodyPr>
          <a:lstStyle/>
          <a:p>
            <a:r>
              <a:rPr lang="de-DE" sz="3200" dirty="0"/>
              <a:t>Symptome und Komplikationen</a:t>
            </a:r>
          </a:p>
        </p:txBody>
      </p:sp>
      <p:sp>
        <p:nvSpPr>
          <p:cNvPr id="3" name="Inhaltsplatzhalter 2">
            <a:extLst>
              <a:ext uri="{FF2B5EF4-FFF2-40B4-BE49-F238E27FC236}">
                <a16:creationId xmlns:a16="http://schemas.microsoft.com/office/drawing/2014/main" id="{A05D98B7-E777-462D-BFA6-6E0A5B5724EF}"/>
              </a:ext>
            </a:extLst>
          </p:cNvPr>
          <p:cNvSpPr>
            <a:spLocks noGrp="1"/>
          </p:cNvSpPr>
          <p:nvPr>
            <p:ph idx="1"/>
          </p:nvPr>
        </p:nvSpPr>
        <p:spPr/>
        <p:txBody>
          <a:bodyPr>
            <a:normAutofit/>
          </a:bodyPr>
          <a:lstStyle/>
          <a:p>
            <a:r>
              <a:rPr lang="de-DE" dirty="0"/>
              <a:t>Grippe ähnliche Symptome:</a:t>
            </a:r>
          </a:p>
          <a:p>
            <a:pPr lvl="1"/>
            <a:r>
              <a:rPr lang="de-DE" dirty="0"/>
              <a:t>Hohes Fieber</a:t>
            </a:r>
          </a:p>
          <a:p>
            <a:pPr lvl="1"/>
            <a:r>
              <a:rPr lang="de-DE" dirty="0"/>
              <a:t>Kopf- und Gliederschmerzen</a:t>
            </a:r>
          </a:p>
          <a:p>
            <a:pPr lvl="1"/>
            <a:r>
              <a:rPr lang="de-DE" dirty="0"/>
              <a:t>Übelkeit</a:t>
            </a:r>
          </a:p>
          <a:p>
            <a:pPr lvl="1"/>
            <a:r>
              <a:rPr lang="de-DE" dirty="0"/>
              <a:t>Erbrechen</a:t>
            </a:r>
          </a:p>
          <a:p>
            <a:r>
              <a:rPr lang="de-DE" dirty="0"/>
              <a:t>Schmerhafte Nackensteifigkeit </a:t>
            </a:r>
            <a:r>
              <a:rPr lang="de-DE" dirty="0">
                <a:sym typeface="Wingdings" panose="05000000000000000000" pitchFamily="2" charset="2"/>
              </a:rPr>
              <a:t> typisches Anzeichen</a:t>
            </a:r>
          </a:p>
          <a:p>
            <a:r>
              <a:rPr lang="de-DE" dirty="0">
                <a:sym typeface="Wingdings" panose="05000000000000000000" pitchFamily="2" charset="2"/>
              </a:rPr>
              <a:t>Neurologische Ausfallerscheinungen </a:t>
            </a:r>
          </a:p>
          <a:p>
            <a:pPr lvl="1"/>
            <a:r>
              <a:rPr lang="de-DE" dirty="0">
                <a:sym typeface="Wingdings" panose="05000000000000000000" pitchFamily="2" charset="2"/>
              </a:rPr>
              <a:t>Bewusstseinseintrübungen</a:t>
            </a:r>
          </a:p>
          <a:p>
            <a:pPr lvl="1"/>
            <a:r>
              <a:rPr lang="de-DE" dirty="0">
                <a:sym typeface="Wingdings" panose="05000000000000000000" pitchFamily="2" charset="2"/>
              </a:rPr>
              <a:t>Verwaschene Sprache</a:t>
            </a:r>
          </a:p>
          <a:p>
            <a:r>
              <a:rPr lang="de-DE" dirty="0">
                <a:sym typeface="Wingdings" panose="05000000000000000000" pitchFamily="2" charset="2"/>
              </a:rPr>
              <a:t>Komplikationen:</a:t>
            </a:r>
          </a:p>
          <a:p>
            <a:pPr lvl="1"/>
            <a:r>
              <a:rPr lang="de-DE" dirty="0">
                <a:sym typeface="Wingdings" panose="05000000000000000000" pitchFamily="2" charset="2"/>
              </a:rPr>
              <a:t>Unbehandelt  Tod</a:t>
            </a:r>
          </a:p>
          <a:p>
            <a:pPr lvl="1"/>
            <a:r>
              <a:rPr lang="de-DE" dirty="0">
                <a:sym typeface="Wingdings" panose="05000000000000000000" pitchFamily="2" charset="2"/>
              </a:rPr>
              <a:t>Blutvergiftung (Sepsis)</a:t>
            </a:r>
          </a:p>
          <a:p>
            <a:pPr lvl="1"/>
            <a:endParaRPr lang="de-DE" dirty="0">
              <a:sym typeface="Wingdings" panose="05000000000000000000" pitchFamily="2" charset="2"/>
            </a:endParaRPr>
          </a:p>
          <a:p>
            <a:pPr lvl="1"/>
            <a:endParaRPr lang="de-DE" dirty="0"/>
          </a:p>
        </p:txBody>
      </p:sp>
      <p:sp>
        <p:nvSpPr>
          <p:cNvPr id="5" name="Foliennummernplatzhalter 4">
            <a:extLst>
              <a:ext uri="{FF2B5EF4-FFF2-40B4-BE49-F238E27FC236}">
                <a16:creationId xmlns:a16="http://schemas.microsoft.com/office/drawing/2014/main" id="{E904B605-E941-462E-89C4-00083BF9A8A6}"/>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435590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7081DE-7616-47D4-B28C-D2C116A4E072}"/>
              </a:ext>
            </a:extLst>
          </p:cNvPr>
          <p:cNvSpPr>
            <a:spLocks noGrp="1"/>
          </p:cNvSpPr>
          <p:nvPr>
            <p:ph type="title"/>
          </p:nvPr>
        </p:nvSpPr>
        <p:spPr/>
        <p:txBody>
          <a:bodyPr/>
          <a:lstStyle/>
          <a:p>
            <a:r>
              <a:rPr lang="de-DE" dirty="0"/>
              <a:t>Therapie</a:t>
            </a:r>
          </a:p>
        </p:txBody>
      </p:sp>
      <p:sp>
        <p:nvSpPr>
          <p:cNvPr id="3" name="Inhaltsplatzhalter 2">
            <a:extLst>
              <a:ext uri="{FF2B5EF4-FFF2-40B4-BE49-F238E27FC236}">
                <a16:creationId xmlns:a16="http://schemas.microsoft.com/office/drawing/2014/main" id="{3274F043-A4BF-4180-8B18-96FFC6B0FC63}"/>
              </a:ext>
            </a:extLst>
          </p:cNvPr>
          <p:cNvSpPr>
            <a:spLocks noGrp="1"/>
          </p:cNvSpPr>
          <p:nvPr>
            <p:ph idx="1"/>
          </p:nvPr>
        </p:nvSpPr>
        <p:spPr/>
        <p:txBody>
          <a:bodyPr/>
          <a:lstStyle/>
          <a:p>
            <a:r>
              <a:rPr lang="de-DE" dirty="0">
                <a:sym typeface="Wingdings" panose="05000000000000000000" pitchFamily="2" charset="2"/>
              </a:rPr>
              <a:t>Bereits bei Verdacht Antibiotika-Therapie</a:t>
            </a:r>
          </a:p>
          <a:p>
            <a:r>
              <a:rPr lang="de-DE" dirty="0">
                <a:sym typeface="Wingdings" panose="05000000000000000000" pitchFamily="2" charset="2"/>
              </a:rPr>
              <a:t>Nach genauer Untersuchung wird die Therapie angepasst</a:t>
            </a:r>
          </a:p>
          <a:p>
            <a:r>
              <a:rPr lang="de-DE" dirty="0">
                <a:sym typeface="Wingdings" panose="05000000000000000000" pitchFamily="2" charset="2"/>
              </a:rPr>
              <a:t>Meist symptomatische Behandlung</a:t>
            </a:r>
          </a:p>
          <a:p>
            <a:r>
              <a:rPr lang="de-DE" dirty="0">
                <a:sym typeface="Wingdings" panose="05000000000000000000" pitchFamily="2" charset="2"/>
              </a:rPr>
              <a:t>Unterbringung im Einzelzimmer</a:t>
            </a:r>
          </a:p>
          <a:p>
            <a:endParaRPr lang="de-DE" dirty="0">
              <a:sym typeface="Wingdings" panose="05000000000000000000" pitchFamily="2" charset="2"/>
            </a:endParaRPr>
          </a:p>
          <a:p>
            <a:endParaRPr lang="de-DE" dirty="0">
              <a:sym typeface="Wingdings" panose="05000000000000000000" pitchFamily="2" charset="2"/>
            </a:endParaRPr>
          </a:p>
        </p:txBody>
      </p:sp>
      <p:sp>
        <p:nvSpPr>
          <p:cNvPr id="5" name="Foliennummernplatzhalter 4">
            <a:extLst>
              <a:ext uri="{FF2B5EF4-FFF2-40B4-BE49-F238E27FC236}">
                <a16:creationId xmlns:a16="http://schemas.microsoft.com/office/drawing/2014/main" id="{8886E13A-5514-47C2-8DC6-E2E75162F86F}"/>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217585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9C35E5-ECCD-4912-9272-2D9C1EE192EC}"/>
              </a:ext>
            </a:extLst>
          </p:cNvPr>
          <p:cNvSpPr>
            <a:spLocks noGrp="1"/>
          </p:cNvSpPr>
          <p:nvPr>
            <p:ph type="title"/>
          </p:nvPr>
        </p:nvSpPr>
        <p:spPr/>
        <p:txBody>
          <a:bodyPr/>
          <a:lstStyle/>
          <a:p>
            <a:r>
              <a:rPr lang="de-DE" dirty="0"/>
              <a:t>Prävention</a:t>
            </a:r>
          </a:p>
        </p:txBody>
      </p:sp>
      <p:sp>
        <p:nvSpPr>
          <p:cNvPr id="3" name="Inhaltsplatzhalter 2">
            <a:extLst>
              <a:ext uri="{FF2B5EF4-FFF2-40B4-BE49-F238E27FC236}">
                <a16:creationId xmlns:a16="http://schemas.microsoft.com/office/drawing/2014/main" id="{26B5F9FF-096E-40C4-97CA-763404468B01}"/>
              </a:ext>
            </a:extLst>
          </p:cNvPr>
          <p:cNvSpPr>
            <a:spLocks noGrp="1"/>
          </p:cNvSpPr>
          <p:nvPr>
            <p:ph idx="1"/>
          </p:nvPr>
        </p:nvSpPr>
        <p:spPr/>
        <p:txBody>
          <a:bodyPr>
            <a:normAutofit/>
          </a:bodyPr>
          <a:lstStyle/>
          <a:p>
            <a:r>
              <a:rPr lang="de-DE" dirty="0"/>
              <a:t>Impfen: </a:t>
            </a:r>
          </a:p>
          <a:p>
            <a:pPr lvl="1"/>
            <a:r>
              <a:rPr lang="de-DE" dirty="0"/>
              <a:t>Dreifach-Impfstoff: Meningokokken, Pneumokokken und </a:t>
            </a:r>
            <a:r>
              <a:rPr lang="de-DE" dirty="0" err="1"/>
              <a:t>Hib</a:t>
            </a:r>
            <a:endParaRPr lang="de-DE" dirty="0"/>
          </a:p>
          <a:p>
            <a:pPr lvl="1"/>
            <a:r>
              <a:rPr lang="de-DE" dirty="0"/>
              <a:t>Ab einem Alter von 12-23 Monaten</a:t>
            </a:r>
          </a:p>
          <a:p>
            <a:pPr lvl="1"/>
            <a:r>
              <a:rPr lang="de-DE" dirty="0"/>
              <a:t>Bis zum 18ten Lebensjahr nachholen</a:t>
            </a:r>
          </a:p>
          <a:p>
            <a:pPr lvl="1"/>
            <a:endParaRPr lang="de-DE" dirty="0"/>
          </a:p>
          <a:p>
            <a:pPr marL="502920" lvl="1" indent="0">
              <a:buNone/>
            </a:pPr>
            <a:br>
              <a:rPr lang="de-DE" dirty="0"/>
            </a:br>
            <a:br>
              <a:rPr lang="de-DE" dirty="0"/>
            </a:br>
            <a:endParaRPr lang="de-DE" dirty="0"/>
          </a:p>
          <a:p>
            <a:pPr lvl="1"/>
            <a:endParaRPr lang="de-DE" dirty="0"/>
          </a:p>
          <a:p>
            <a:pPr lvl="1"/>
            <a:r>
              <a:rPr lang="de-DE" dirty="0">
                <a:sym typeface="Wingdings" panose="05000000000000000000" pitchFamily="2" charset="2"/>
              </a:rPr>
              <a:t>Verträglichkeit:</a:t>
            </a:r>
          </a:p>
          <a:p>
            <a:pPr lvl="2"/>
            <a:r>
              <a:rPr lang="de-DE" dirty="0">
                <a:sym typeface="Wingdings" panose="05000000000000000000" pitchFamily="2" charset="2"/>
              </a:rPr>
              <a:t>Gut verträglich</a:t>
            </a:r>
          </a:p>
          <a:p>
            <a:pPr lvl="2"/>
            <a:r>
              <a:rPr lang="de-DE" dirty="0">
                <a:sym typeface="Wingdings" panose="05000000000000000000" pitchFamily="2" charset="2"/>
              </a:rPr>
              <a:t>Rötung und Schwellung der Einstichstelle</a:t>
            </a:r>
          </a:p>
          <a:p>
            <a:pPr lvl="2"/>
            <a:r>
              <a:rPr lang="de-DE" dirty="0"/>
              <a:t>Allergische Reaktion möglich (sehr selten)</a:t>
            </a:r>
          </a:p>
          <a:p>
            <a:pPr lvl="2"/>
            <a:r>
              <a:rPr lang="de-DE" dirty="0"/>
              <a:t>Bei einer allergischen Reaktion auf den Diphtherie-Impfstoff kann diese Impfung nicht verabreicht werden.</a:t>
            </a:r>
          </a:p>
          <a:p>
            <a:endParaRPr lang="de-DE" dirty="0"/>
          </a:p>
        </p:txBody>
      </p:sp>
      <p:sp>
        <p:nvSpPr>
          <p:cNvPr id="5" name="Foliennummernplatzhalter 4">
            <a:extLst>
              <a:ext uri="{FF2B5EF4-FFF2-40B4-BE49-F238E27FC236}">
                <a16:creationId xmlns:a16="http://schemas.microsoft.com/office/drawing/2014/main" id="{A891C992-F359-4D52-BFBE-4A81BAB50D57}"/>
              </a:ext>
            </a:extLst>
          </p:cNvPr>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6" name="Grafik 5">
            <a:extLst>
              <a:ext uri="{FF2B5EF4-FFF2-40B4-BE49-F238E27FC236}">
                <a16:creationId xmlns:a16="http://schemas.microsoft.com/office/drawing/2014/main" id="{F5B92A71-3C23-45F4-BAA5-0AD648D607F3}"/>
              </a:ext>
            </a:extLst>
          </p:cNvPr>
          <p:cNvPicPr>
            <a:picLocks noChangeAspect="1"/>
          </p:cNvPicPr>
          <p:nvPr/>
        </p:nvPicPr>
        <p:blipFill>
          <a:blip r:embed="rId2"/>
          <a:stretch>
            <a:fillRect/>
          </a:stretch>
        </p:blipFill>
        <p:spPr>
          <a:xfrm>
            <a:off x="8784907" y="2973705"/>
            <a:ext cx="2754630" cy="1836420"/>
          </a:xfrm>
          <a:prstGeom prst="rect">
            <a:avLst/>
          </a:prstGeom>
        </p:spPr>
      </p:pic>
    </p:spTree>
    <p:extLst>
      <p:ext uri="{BB962C8B-B14F-4D97-AF65-F5344CB8AC3E}">
        <p14:creationId xmlns:p14="http://schemas.microsoft.com/office/powerpoint/2010/main" val="630260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B79630-B763-4F49-952E-EE4BE159BDE5}"/>
              </a:ext>
            </a:extLst>
          </p:cNvPr>
          <p:cNvSpPr>
            <a:spLocks noGrp="1"/>
          </p:cNvSpPr>
          <p:nvPr>
            <p:ph type="title"/>
          </p:nvPr>
        </p:nvSpPr>
        <p:spPr/>
        <p:txBody>
          <a:bodyPr/>
          <a:lstStyle/>
          <a:p>
            <a:r>
              <a:rPr lang="de-DE" dirty="0"/>
              <a:t>Quellen</a:t>
            </a:r>
          </a:p>
        </p:txBody>
      </p:sp>
      <p:sp>
        <p:nvSpPr>
          <p:cNvPr id="3" name="Inhaltsplatzhalter 2">
            <a:extLst>
              <a:ext uri="{FF2B5EF4-FFF2-40B4-BE49-F238E27FC236}">
                <a16:creationId xmlns:a16="http://schemas.microsoft.com/office/drawing/2014/main" id="{679513A8-3EC4-4B85-987E-57883143AFF0}"/>
              </a:ext>
            </a:extLst>
          </p:cNvPr>
          <p:cNvSpPr>
            <a:spLocks noGrp="1"/>
          </p:cNvSpPr>
          <p:nvPr>
            <p:ph idx="1"/>
          </p:nvPr>
        </p:nvSpPr>
        <p:spPr/>
        <p:txBody>
          <a:bodyPr>
            <a:normAutofit/>
          </a:bodyPr>
          <a:lstStyle/>
          <a:p>
            <a:r>
              <a:rPr lang="de-DE" sz="1600" b="1" dirty="0"/>
              <a:t>Ommen</a:t>
            </a:r>
            <a:r>
              <a:rPr lang="de-DE" sz="1600" dirty="0"/>
              <a:t>, Oliver (o.J.): Meningokokken- Impfung bei Kindern, URL: </a:t>
            </a:r>
            <a:r>
              <a:rPr lang="de-DE" sz="1600" dirty="0">
                <a:hlinkClick r:id="rId2"/>
              </a:rPr>
              <a:t>https://www.impfen-info.de/impfempfehlungen/fuer-kinder-0-12-jahre/meningokokken.html</a:t>
            </a:r>
            <a:r>
              <a:rPr lang="de-DE" sz="1600" dirty="0"/>
              <a:t>, Aufruf am 17.07.2020.</a:t>
            </a:r>
            <a:br>
              <a:rPr lang="de-DE" sz="1600" dirty="0"/>
            </a:br>
            <a:endParaRPr lang="de-DE" sz="1600" dirty="0"/>
          </a:p>
          <a:p>
            <a:r>
              <a:rPr lang="de-DE" sz="1600" b="1" dirty="0"/>
              <a:t>Zimmermann</a:t>
            </a:r>
            <a:r>
              <a:rPr lang="de-DE" sz="1600" dirty="0"/>
              <a:t>, Melanie (2020): Meningokokken- Impfung, URL: </a:t>
            </a:r>
            <a:r>
              <a:rPr lang="de-DE" sz="1600" dirty="0">
                <a:hlinkClick r:id="rId3"/>
              </a:rPr>
              <a:t>https://www.netdoktor.de/impfungen/meningokokken-impfung/</a:t>
            </a:r>
            <a:r>
              <a:rPr lang="de-DE" sz="1600" dirty="0"/>
              <a:t>, Aufruf am 17.07.2020.</a:t>
            </a:r>
            <a:br>
              <a:rPr lang="de-DE" sz="1600" dirty="0"/>
            </a:br>
            <a:endParaRPr lang="de-DE" sz="1600" dirty="0"/>
          </a:p>
          <a:p>
            <a:r>
              <a:rPr lang="de-DE" sz="1600" b="1" dirty="0"/>
              <a:t>Sinowatz</a:t>
            </a:r>
            <a:r>
              <a:rPr lang="de-DE" sz="1600" dirty="0"/>
              <a:t>, Fabian (2018): Meningitis, URL: </a:t>
            </a:r>
            <a:r>
              <a:rPr lang="de-DE" sz="1600" dirty="0">
                <a:hlinkClick r:id="rId4"/>
              </a:rPr>
              <a:t>https://www.netdoktor.de/krankheiten/meningitis/</a:t>
            </a:r>
            <a:r>
              <a:rPr lang="de-DE" sz="1600" dirty="0"/>
              <a:t>, Aufruf am 17.07.2020.</a:t>
            </a:r>
          </a:p>
        </p:txBody>
      </p:sp>
      <p:sp>
        <p:nvSpPr>
          <p:cNvPr id="5" name="Foliennummernplatzhalter 4">
            <a:extLst>
              <a:ext uri="{FF2B5EF4-FFF2-40B4-BE49-F238E27FC236}">
                <a16:creationId xmlns:a16="http://schemas.microsoft.com/office/drawing/2014/main" id="{9272A5F8-6B58-4982-B7F5-B47F4C1B68BD}"/>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104058251"/>
      </p:ext>
    </p:extLst>
  </p:cSld>
  <p:clrMapOvr>
    <a:masterClrMapping/>
  </p:clrMapOvr>
</p:sld>
</file>

<file path=ppt/theme/theme1.xml><?xml version="1.0" encoding="utf-8"?>
<a:theme xmlns:a="http://schemas.openxmlformats.org/drawingml/2006/main" name="Rahmen">
  <a:themeElements>
    <a:clrScheme name="Grü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ahmen">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Rahm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TM03457475[[fn=Rahmen]]</Template>
  <TotalTime>0</TotalTime>
  <Words>288</Words>
  <Application>Microsoft Office PowerPoint</Application>
  <PresentationFormat>Breitbild</PresentationFormat>
  <Paragraphs>60</Paragraphs>
  <Slides>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Calibri</vt:lpstr>
      <vt:lpstr>Corbel</vt:lpstr>
      <vt:lpstr>Wingdings 2</vt:lpstr>
      <vt:lpstr>Rahmen</vt:lpstr>
      <vt:lpstr>Meningokokken</vt:lpstr>
      <vt:lpstr>Inhalt</vt:lpstr>
      <vt:lpstr>Definition</vt:lpstr>
      <vt:lpstr>Verbreitung</vt:lpstr>
      <vt:lpstr>Symptome und Komplikationen</vt:lpstr>
      <vt:lpstr>Therapie</vt:lpstr>
      <vt:lpstr>Prävention</vt:lpstr>
      <vt:lpstr>Quellen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Pertussis (Keuchhusten)</dc:title>
  <dc:creator>branscheidn</dc:creator>
  <cp:lastModifiedBy>branscheidn</cp:lastModifiedBy>
  <cp:revision>17</cp:revision>
  <dcterms:created xsi:type="dcterms:W3CDTF">2020-08-06T07:26:28Z</dcterms:created>
  <dcterms:modified xsi:type="dcterms:W3CDTF">2020-08-21T08:43:03Z</dcterms:modified>
</cp:coreProperties>
</file>