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Mumps-</a:t>
            </a:r>
            <a:r>
              <a:rPr lang="en-US" dirty="0" err="1"/>
              <a:t>Fälle</a:t>
            </a:r>
            <a:r>
              <a:rPr lang="en-US" baseline="0" dirty="0"/>
              <a:t> 2018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Tabelle1!$A$2:$A$8</c:f>
              <c:strCache>
                <c:ptCount val="7"/>
                <c:pt idx="0">
                  <c:v>Bayern</c:v>
                </c:pt>
                <c:pt idx="1">
                  <c:v>Nordrhein-Westfalen</c:v>
                </c:pt>
                <c:pt idx="2">
                  <c:v>Baden-Wüttemberg</c:v>
                </c:pt>
                <c:pt idx="3">
                  <c:v>Niedersachen</c:v>
                </c:pt>
                <c:pt idx="4">
                  <c:v>Hessen</c:v>
                </c:pt>
                <c:pt idx="5">
                  <c:v>Rheinand-Pfalz</c:v>
                </c:pt>
                <c:pt idx="6">
                  <c:v>Schleswig-Holstein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139</c:v>
                </c:pt>
                <c:pt idx="1">
                  <c:v>104</c:v>
                </c:pt>
                <c:pt idx="2">
                  <c:v>54</c:v>
                </c:pt>
                <c:pt idx="3">
                  <c:v>54</c:v>
                </c:pt>
                <c:pt idx="4">
                  <c:v>45</c:v>
                </c:pt>
                <c:pt idx="5">
                  <c:v>32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B7-4361-86F9-682797AB2A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20687919"/>
        <c:axId val="1743021311"/>
      </c:barChart>
      <c:catAx>
        <c:axId val="17206879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743021311"/>
        <c:crosses val="autoZero"/>
        <c:auto val="1"/>
        <c:lblAlgn val="ctr"/>
        <c:lblOffset val="100"/>
        <c:noMultiLvlLbl val="0"/>
      </c:catAx>
      <c:valAx>
        <c:axId val="174302131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7206879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D8122-0BD8-4A27-A1DC-ABFE2A130DB1}" type="datetimeFigureOut">
              <a:rPr lang="de-DE" smtClean="0"/>
              <a:t>14.08.2020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A4418-BCA0-47DD-974C-A7DACE7AD7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3931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820AA-C1A7-4BA3-84FC-FD8F59B14E5A}" type="datetime1">
              <a:rPr lang="en-US" smtClean="0"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080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38C-2679-4950-B906-11F93BD29558}" type="datetime1">
              <a:rPr lang="en-US" smtClean="0"/>
              <a:t>8/14/2020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51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3ECB-2E94-4371-8F90-BBBF3F79B8DB}" type="datetime1">
              <a:rPr lang="en-US" smtClean="0"/>
              <a:t>8/14/2020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5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9AA6-A882-4D4F-A16E-6FA56699F933}" type="datetime1">
              <a:rPr lang="en-US" smtClean="0"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177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378F-8C33-4B74-81CC-1BD2A967F6C8}" type="datetime1">
              <a:rPr lang="en-US" smtClean="0"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343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F6BB-F2D9-4E79-ADF9-AF0EBD5559A9}" type="datetime1">
              <a:rPr lang="en-US" smtClean="0"/>
              <a:t>8/14/2020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03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A43B5-EE58-4498-8C2E-B481C22C98F5}" type="datetime1">
              <a:rPr lang="en-US" smtClean="0"/>
              <a:t>8/14/2020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30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DC14-2F22-4C80-87AF-AE5606BD5777}" type="datetime1">
              <a:rPr lang="en-US" smtClean="0"/>
              <a:t>8/14/2020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179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51A56-096A-4799-BD30-6208140D4338}" type="datetime1">
              <a:rPr lang="en-US" smtClean="0"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47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B1E5-3CA4-4EA1-BFE3-086B23F890CB}" type="datetime1">
              <a:rPr lang="en-US" smtClean="0"/>
              <a:t>8/14/2020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744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AE2C7-6223-448F-8DA8-61A24091CD13}" type="datetime1">
              <a:rPr lang="en-US" smtClean="0"/>
              <a:t>8/14/2020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44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C10877A-E367-4EB4-8847-4BB6335B87CE}" type="datetime1">
              <a:rPr lang="en-US" smtClean="0"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17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infektionsschutz.de/erregersteckbriefe/mumps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tdoktor.de/krankheiten/mumps/impfung/" TargetMode="External"/><Relationship Id="rId2" Type="http://schemas.openxmlformats.org/officeDocument/2006/relationships/hyperlink" Target="https://www.impfen-info.de/impfempfehlungen/fuer-kinder-0-12-jahre/mumps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infektionsschutz.de/erregersteckbriefe/mumps.html" TargetMode="External"/><Relationship Id="rId4" Type="http://schemas.openxmlformats.org/officeDocument/2006/relationships/hyperlink" Target="https://www.netdoktor.de/krankheiten/mump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B9A551-E7B0-45B4-B479-9951F3CA10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Mumps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94F978F-3331-49BA-B682-6A749054D7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Erstellt von </a:t>
            </a:r>
            <a:r>
              <a:rPr lang="de-DE" dirty="0" err="1"/>
              <a:t>impf.wiki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B34D7CF-1209-4790-8C5C-520FE74A2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455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2B6B2-345B-4781-98BA-0E0322B30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5C02BD-C4F5-4CCD-AB45-9FAAC0A5B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de-DE" dirty="0"/>
              <a:t>Definition</a:t>
            </a:r>
          </a:p>
          <a:p>
            <a:pPr>
              <a:buFont typeface="+mj-lt"/>
              <a:buAutoNum type="arabicPeriod"/>
            </a:pPr>
            <a:r>
              <a:rPr lang="de-DE" dirty="0"/>
              <a:t>Verbreitung</a:t>
            </a:r>
          </a:p>
          <a:p>
            <a:pPr>
              <a:buFont typeface="+mj-lt"/>
              <a:buAutoNum type="arabicPeriod"/>
            </a:pPr>
            <a:r>
              <a:rPr lang="de-DE" dirty="0"/>
              <a:t>Symptome und Komplikationen</a:t>
            </a:r>
          </a:p>
          <a:p>
            <a:pPr>
              <a:buFont typeface="+mj-lt"/>
              <a:buAutoNum type="arabicPeriod"/>
            </a:pPr>
            <a:r>
              <a:rPr lang="de-DE" dirty="0"/>
              <a:t>Therapie</a:t>
            </a:r>
          </a:p>
          <a:p>
            <a:pPr>
              <a:buFont typeface="+mj-lt"/>
              <a:buAutoNum type="arabicPeriod"/>
            </a:pPr>
            <a:r>
              <a:rPr lang="de-DE" dirty="0"/>
              <a:t>Prävention</a:t>
            </a:r>
          </a:p>
          <a:p>
            <a:pPr>
              <a:buFont typeface="+mj-lt"/>
              <a:buAutoNum type="arabicPeriod"/>
            </a:pPr>
            <a:r>
              <a:rPr lang="de-DE" dirty="0"/>
              <a:t>Quellen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AEDD8EF-37E6-4C3D-B327-68D4A0CFE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53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3B222E-7901-4110-B138-0F9C3BAAC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Definition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C5C505-5BBB-4D4B-8AF4-AA1261E23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/>
              <a:t>„Mumps</a:t>
            </a:r>
            <a:r>
              <a:rPr lang="de-DE" dirty="0"/>
              <a:t>, umgangssprachlich Ziegenpeter genannt, ist eine Infektionskrankheit, die durch das Mumpsvirus verursacht wird. Dieses Virus kommt nur beim Menschen vor. </a:t>
            </a:r>
            <a:r>
              <a:rPr lang="de-DE" b="1" dirty="0"/>
              <a:t>Mumps</a:t>
            </a:r>
            <a:r>
              <a:rPr lang="de-DE" dirty="0"/>
              <a:t> ist vor allem durch die Entzündung und Schwellung der Ohrspeicheldrüsen gekennzeichnet.“</a:t>
            </a:r>
            <a:br>
              <a:rPr lang="de-DE" dirty="0"/>
            </a:br>
            <a:r>
              <a:rPr lang="de-DE" dirty="0"/>
              <a:t>- Bundeszentrale für gesundheitliche Aufklärung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631ED84-5027-4140-9AEA-469032636053}"/>
              </a:ext>
            </a:extLst>
          </p:cNvPr>
          <p:cNvSpPr txBox="1"/>
          <p:nvPr/>
        </p:nvSpPr>
        <p:spPr>
          <a:xfrm>
            <a:off x="677334" y="6581001"/>
            <a:ext cx="652858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Quelle: BZgA (2018): Mumps, </a:t>
            </a:r>
            <a:r>
              <a:rPr lang="de-DE" sz="1200" dirty="0">
                <a:hlinkClick r:id="rId2"/>
              </a:rPr>
              <a:t>URL:https://www.infektionsschutz.de/erregersteckbriefe/mumps.html</a:t>
            </a:r>
            <a:r>
              <a:rPr lang="de-DE" sz="1200" dirty="0"/>
              <a:t> </a:t>
            </a:r>
          </a:p>
          <a:p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7A293DD-C39B-4D57-9E19-45A4FCC98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90" y="6557237"/>
            <a:ext cx="656544" cy="300763"/>
          </a:xfrm>
          <a:prstGeom prst="rect">
            <a:avLst/>
          </a:prstGeom>
        </p:spPr>
      </p:pic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572EEA2F-4C6C-4E55-8435-BCCA5C6DB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136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FB3E9A-87D8-40B4-BF28-B7839A758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Verbreitung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AA3A7E-E05B-4C32-B86D-24F68AF54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2564892"/>
          </a:xfrm>
        </p:spPr>
        <p:txBody>
          <a:bodyPr>
            <a:normAutofit/>
          </a:bodyPr>
          <a:lstStyle/>
          <a:p>
            <a:r>
              <a:rPr lang="de-DE" dirty="0"/>
              <a:t>Infektionswege: Tröpfcheninfektion</a:t>
            </a:r>
          </a:p>
          <a:p>
            <a:pPr lvl="1"/>
            <a:r>
              <a:rPr lang="de-DE" dirty="0"/>
              <a:t>Erreger werden durch Husten, Niesen oder Sprechen verteilt</a:t>
            </a:r>
          </a:p>
          <a:p>
            <a:r>
              <a:rPr lang="de-DE" dirty="0"/>
              <a:t>Inkubationszeit: 16-18 Tage</a:t>
            </a:r>
            <a:br>
              <a:rPr lang="de-DE" dirty="0"/>
            </a:b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ED8B2CF-F8C4-4945-A659-FB2696BBC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8B329550-84E1-4C0F-8AE9-821DAB2484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7587630"/>
              </p:ext>
            </p:extLst>
          </p:nvPr>
        </p:nvGraphicFramePr>
        <p:xfrm>
          <a:off x="3869268" y="2969820"/>
          <a:ext cx="7045373" cy="2890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2638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C981A5-D3F9-4DD9-ADF2-B00650105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Symptome und Komplikationen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5D98B7-E777-462D-BFA6-6E0A5B572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Appetitlosigkeit</a:t>
            </a:r>
          </a:p>
          <a:p>
            <a:r>
              <a:rPr lang="de-DE" dirty="0"/>
              <a:t>Fieber</a:t>
            </a:r>
          </a:p>
          <a:p>
            <a:r>
              <a:rPr lang="de-DE" dirty="0"/>
              <a:t>Kopf- und Gliederschmerzen</a:t>
            </a:r>
          </a:p>
          <a:p>
            <a:r>
              <a:rPr lang="de-DE" dirty="0"/>
              <a:t>Entzündliches Anschwellen der Ohrspeicheldrüsen </a:t>
            </a: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Schwellung im Wangen- und Halsbereich  Hamsterbacken</a:t>
            </a:r>
          </a:p>
          <a:p>
            <a:r>
              <a:rPr lang="de-DE" dirty="0">
                <a:sym typeface="Wingdings" panose="05000000000000000000" pitchFamily="2" charset="2"/>
              </a:rPr>
              <a:t>Schmerzen der Anschwellungen, beim Kauen und weitem Öffnen des Mundes</a:t>
            </a:r>
          </a:p>
          <a:p>
            <a:r>
              <a:rPr lang="de-DE" dirty="0">
                <a:sym typeface="Wingdings" panose="05000000000000000000" pitchFamily="2" charset="2"/>
              </a:rPr>
              <a:t>Komplikationen: Viren können weitere Organe befallen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ZNS kann in Mitleidenschaft gezogen werden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Hirnhautentzündung, Gehirnentzündung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Innenohrentzündung, Hodenentzündung, Brustentzündung, Bauchspeicheldrüsenentzündung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904B605-E941-462E-89C4-00083BF9A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590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7081DE-7616-47D4-B28C-D2C116A4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Therapie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74F043-A4BF-4180-8B18-96FFC6B0F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Eine ursächliche Therapie gibt es gegen Mumps nicht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 Symptomatische Behandlung</a:t>
            </a:r>
            <a:br>
              <a:rPr lang="de-DE" dirty="0">
                <a:sym typeface="Wingdings" panose="05000000000000000000" pitchFamily="2" charset="2"/>
              </a:rPr>
            </a:br>
            <a:br>
              <a:rPr lang="de-DE" dirty="0">
                <a:sym typeface="Wingdings" panose="05000000000000000000" pitchFamily="2" charset="2"/>
              </a:rPr>
            </a:b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Flüssige/Breiförmige Nahrung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Künstliche Ernährung</a:t>
            </a:r>
          </a:p>
          <a:p>
            <a:r>
              <a:rPr lang="de-DE" dirty="0">
                <a:sym typeface="Wingdings" panose="05000000000000000000" pitchFamily="2" charset="2"/>
              </a:rPr>
              <a:t>Stationäre Behandlung bei schweren Komplikationen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Entzündungshemmende Medikamente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886E13A-5514-47C2-8DC6-E2E75162F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585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C35E5-ECCD-4912-9272-2D9C1EE19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Prävention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B5F9FF-096E-40C4-97CA-763404468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Impfen: </a:t>
            </a:r>
          </a:p>
          <a:p>
            <a:pPr lvl="1"/>
            <a:r>
              <a:rPr lang="de-DE" dirty="0"/>
              <a:t>Kombination mit Masern und Röteln und gegeben falls Windpocken</a:t>
            </a:r>
          </a:p>
          <a:p>
            <a:pPr lvl="1"/>
            <a:r>
              <a:rPr lang="de-DE" dirty="0"/>
              <a:t>Zweimalige Impfung:</a:t>
            </a:r>
          </a:p>
          <a:p>
            <a:pPr lvl="2"/>
            <a:r>
              <a:rPr lang="de-DE" dirty="0"/>
              <a:t>Erste Impfung: 11-14 Monaten</a:t>
            </a:r>
          </a:p>
          <a:p>
            <a:pPr lvl="2"/>
            <a:r>
              <a:rPr lang="de-DE" dirty="0"/>
              <a:t>Zweite Impfung: Ende des zweiten Lebensjahres</a:t>
            </a:r>
          </a:p>
          <a:p>
            <a:pPr lvl="1"/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  <a:p>
            <a:pPr lvl="1"/>
            <a:r>
              <a:rPr lang="de-DE" dirty="0">
                <a:sym typeface="Wingdings" panose="05000000000000000000" pitchFamily="2" charset="2"/>
              </a:rPr>
              <a:t>Verträglichkeit: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Gut verträglich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Rötung und Schwellung der Einstichstelle</a:t>
            </a:r>
          </a:p>
          <a:p>
            <a:pPr lvl="2"/>
            <a:r>
              <a:rPr lang="de-DE" dirty="0"/>
              <a:t>Allergische Reaktion möglich (sehr selten)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891C992-F359-4D52-BFBE-4A81BAB50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5B92A71-3C23-45F4-BAA5-0AD648D60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4907" y="2973705"/>
            <a:ext cx="2754630" cy="183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260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B79630-B763-4F49-952E-EE4BE159B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Quellen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9513A8-3EC4-4B85-987E-57883143A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600" b="1" dirty="0"/>
              <a:t>Ommen</a:t>
            </a:r>
            <a:r>
              <a:rPr lang="de-DE" sz="1600" dirty="0"/>
              <a:t>, Oliver (o.J.): Mumps- Impfung bei Kindern, URL: </a:t>
            </a:r>
            <a:r>
              <a:rPr lang="de-DE" sz="1600" dirty="0">
                <a:hlinkClick r:id="rId2"/>
              </a:rPr>
              <a:t>https://www.impfen-info.de/impfempfehlungen/fuer-kinder-0-12-jahre/mumps.html</a:t>
            </a:r>
            <a:r>
              <a:rPr lang="de-DE" sz="1600" dirty="0"/>
              <a:t>, Aufruf am 17.07.2020.</a:t>
            </a:r>
            <a:br>
              <a:rPr lang="de-DE" sz="1600" dirty="0"/>
            </a:br>
            <a:endParaRPr lang="de-DE" sz="1600" dirty="0"/>
          </a:p>
          <a:p>
            <a:r>
              <a:rPr lang="de-DE" sz="1600" b="1" dirty="0" err="1"/>
              <a:t>Feichter</a:t>
            </a:r>
            <a:r>
              <a:rPr lang="de-DE" sz="1600" dirty="0"/>
              <a:t>, Martina (2020): Mumps – Impfung, URL: </a:t>
            </a:r>
            <a:r>
              <a:rPr lang="de-DE" sz="1600" dirty="0">
                <a:hlinkClick r:id="rId3"/>
              </a:rPr>
              <a:t>https://www.netdoktor.de/krankheiten/mumps/impfung/</a:t>
            </a:r>
            <a:r>
              <a:rPr lang="de-DE" sz="1600" dirty="0"/>
              <a:t>, Aufruf am 17.07.2020.</a:t>
            </a:r>
            <a:br>
              <a:rPr lang="de-DE" sz="1600" dirty="0"/>
            </a:br>
            <a:endParaRPr lang="de-DE" sz="1600" dirty="0"/>
          </a:p>
          <a:p>
            <a:r>
              <a:rPr lang="de-DE" sz="1600" b="1" dirty="0" err="1"/>
              <a:t>Matzik</a:t>
            </a:r>
            <a:r>
              <a:rPr lang="de-DE" sz="1600" dirty="0"/>
              <a:t>, Sophie (2020): Mumps, URL: </a:t>
            </a:r>
            <a:r>
              <a:rPr lang="de-DE" sz="1600" dirty="0">
                <a:hlinkClick r:id="rId4"/>
              </a:rPr>
              <a:t>https://www.netdoktor.de/krankheiten/mumps/</a:t>
            </a:r>
            <a:r>
              <a:rPr lang="de-DE" sz="1600" dirty="0"/>
              <a:t>, Aufruf am 17.07.2020.</a:t>
            </a:r>
            <a:br>
              <a:rPr lang="de-DE" sz="1600" dirty="0"/>
            </a:br>
            <a:endParaRPr lang="de-DE" sz="1600" dirty="0"/>
          </a:p>
          <a:p>
            <a:r>
              <a:rPr lang="de-DE" sz="1600" b="1" dirty="0"/>
              <a:t>BZgA</a:t>
            </a:r>
            <a:r>
              <a:rPr lang="de-DE" sz="1600" dirty="0"/>
              <a:t> (2018): Mumps, </a:t>
            </a:r>
            <a:r>
              <a:rPr lang="de-DE" sz="1600" dirty="0">
                <a:hlinkClick r:id="rId5"/>
              </a:rPr>
              <a:t>URL:https://www.infektionsschutz.de/erregersteckbriefe/mumps.html</a:t>
            </a:r>
            <a:r>
              <a:rPr lang="de-DE" sz="1600" dirty="0"/>
              <a:t>, Aufruf am 14.08.2020.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272A5F8-6B58-4982-B7F5-B47F4C1B6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058251"/>
      </p:ext>
    </p:extLst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Grü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Rahmen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Rahm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TM03457475[[fn=Rahmen]]</Template>
  <TotalTime>0</TotalTime>
  <Words>356</Words>
  <Application>Microsoft Office PowerPoint</Application>
  <PresentationFormat>Breitbild</PresentationFormat>
  <Paragraphs>61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Calibri</vt:lpstr>
      <vt:lpstr>Corbel</vt:lpstr>
      <vt:lpstr>Wingdings 2</vt:lpstr>
      <vt:lpstr>Rahmen</vt:lpstr>
      <vt:lpstr>Mumps</vt:lpstr>
      <vt:lpstr>Inhalt</vt:lpstr>
      <vt:lpstr>Definition</vt:lpstr>
      <vt:lpstr>Verbreitung</vt:lpstr>
      <vt:lpstr>Symptome und Komplikationen</vt:lpstr>
      <vt:lpstr>Therapie</vt:lpstr>
      <vt:lpstr>Prävention</vt:lpstr>
      <vt:lpstr>Quellen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Pertussis (Keuchhusten)</dc:title>
  <dc:creator>branscheidn</dc:creator>
  <cp:lastModifiedBy>Mona Nöltner</cp:lastModifiedBy>
  <cp:revision>10</cp:revision>
  <dcterms:created xsi:type="dcterms:W3CDTF">2020-08-06T07:26:28Z</dcterms:created>
  <dcterms:modified xsi:type="dcterms:W3CDTF">2020-08-14T10:49:55Z</dcterms:modified>
</cp:coreProperties>
</file>