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8122-0BD8-4A27-A1DC-ABFE2A130DB1}" type="datetimeFigureOut">
              <a:rPr lang="de-DE" smtClean="0"/>
              <a:t>06.08.2020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4418-BCA0-47DD-974C-A7DACE7AD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93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820AA-C1A7-4BA3-84FC-FD8F59B14E5A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38C-2679-4950-B906-11F93BD29558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3ECB-2E94-4371-8F90-BBBF3F79B8DB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9AA6-A882-4D4F-A16E-6FA56699F933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378F-8C33-4B74-81CC-1BD2A967F6C8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4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F6BB-F2D9-4E79-ADF9-AF0EBD5559A9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43B5-EE58-4498-8C2E-B481C22C98F5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DC14-2F22-4C80-87AF-AE5606BD5777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7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1A56-096A-4799-BD30-6208140D4338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7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1E5-3CA4-4EA1-BFE3-086B23F890CB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E2C7-6223-448F-8DA8-61A24091CD13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4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877A-E367-4EB4-8847-4BB6335B87CE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7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infektionsschutz.de/erregersteckbriefe/keuchhusten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pfen-info.de/impfempfehlungen/fuer-kinder-0-12-jahre/keuchhusten-pertussis.html" TargetMode="External"/><Relationship Id="rId2" Type="http://schemas.openxmlformats.org/officeDocument/2006/relationships/hyperlink" Target="https://www.rki.de/DE/Content/Infekt/EpidBull/Merkblaetter/Ratgeber_Pertussis.html;jsessionid=74E2915CB273AFBD7A41F00C85338E80.internet071#Star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nfektionsschutz.de/erregersteckbriefe/keuchhusten.html" TargetMode="External"/><Relationship Id="rId5" Type="http://schemas.openxmlformats.org/officeDocument/2006/relationships/hyperlink" Target="https://www.netdoktor.de/krankheiten/keuchhusten/impfung/" TargetMode="External"/><Relationship Id="rId4" Type="http://schemas.openxmlformats.org/officeDocument/2006/relationships/hyperlink" Target="https://www.netdoktor.de/krankheiten/keuchhuste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9A551-E7B0-45B4-B479-9951F3CA1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Pertussis (Keuchhusten)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4F978F-3331-49BA-B682-6A749054D7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Erstellt von </a:t>
            </a:r>
            <a:r>
              <a:rPr lang="de-DE" dirty="0" err="1"/>
              <a:t>impf.wiki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34D7CF-1209-4790-8C5C-520FE74A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5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B6B2-345B-4781-98BA-0E0322B3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5C02BD-C4F5-4CCD-AB45-9FAAC0A5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de-DE" dirty="0"/>
              <a:t>Definition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Verbreitung</a:t>
            </a:r>
          </a:p>
          <a:p>
            <a:pPr>
              <a:buFont typeface="+mj-lt"/>
              <a:buAutoNum type="arabicPeriod"/>
            </a:pPr>
            <a:r>
              <a:rPr lang="de-DE" dirty="0"/>
              <a:t>Symptome und Komplikationen</a:t>
            </a:r>
          </a:p>
          <a:p>
            <a:pPr>
              <a:buFont typeface="+mj-lt"/>
              <a:buAutoNum type="arabicPeriod"/>
            </a:pPr>
            <a:r>
              <a:rPr lang="de-DE" dirty="0"/>
              <a:t>Therapie</a:t>
            </a:r>
          </a:p>
          <a:p>
            <a:pPr>
              <a:buFont typeface="+mj-lt"/>
              <a:buAutoNum type="arabicPeriod"/>
            </a:pPr>
            <a:r>
              <a:rPr lang="de-DE" dirty="0"/>
              <a:t>Prävention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Quellen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EDD8EF-37E6-4C3D-B327-68D4A0CF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5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B222E-7901-4110-B138-0F9C3BAA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C5C505-5BBB-4D4B-8AF4-AA1261E2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„</a:t>
            </a:r>
            <a:r>
              <a:rPr lang="de-DE" dirty="0">
                <a:solidFill>
                  <a:schemeClr val="accent1"/>
                </a:solidFill>
              </a:rPr>
              <a:t>Keuchhusten (Pertussis) </a:t>
            </a:r>
            <a:r>
              <a:rPr lang="de-DE" dirty="0"/>
              <a:t>wird durch Bakterien ausgelöst und ist hoch ansteckend. Weltweit ist Keuchhusten eine der häufigsten Infektionskrankheiten der Atemwege. Der Keuchhusten-Erreger bildet Giftstoffe, welche die Schleimhäute der Luftwege schädigen.“</a:t>
            </a:r>
            <a:br>
              <a:rPr lang="de-DE" dirty="0"/>
            </a:br>
            <a:r>
              <a:rPr lang="de-DE" dirty="0"/>
              <a:t>- Definition des BZgA (Bundeszentrale für gesundheitliche Aufklärung)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631ED84-5027-4140-9AEA-469032636053}"/>
              </a:ext>
            </a:extLst>
          </p:cNvPr>
          <p:cNvSpPr txBox="1"/>
          <p:nvPr/>
        </p:nvSpPr>
        <p:spPr>
          <a:xfrm>
            <a:off x="677334" y="6581001"/>
            <a:ext cx="69890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Quelle: BZgA (2018): Keuchhusten URL:</a:t>
            </a:r>
            <a:r>
              <a:rPr lang="de-DE" sz="1200" dirty="0">
                <a:hlinkClick r:id="rId2"/>
              </a:rPr>
              <a:t>https://www.infektionsschutz.de/erregersteckbriefe/keuchhusten.html</a:t>
            </a:r>
            <a:endParaRPr lang="de-DE" sz="1200" dirty="0"/>
          </a:p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7A293DD-C39B-4D57-9E19-45A4FCC98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90" y="6557237"/>
            <a:ext cx="656544" cy="300763"/>
          </a:xfrm>
          <a:prstGeom prst="rect">
            <a:avLst/>
          </a:prstGeom>
        </p:spPr>
      </p:pic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72EEA2F-4C6C-4E55-8435-BCCA5C6D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B3E9A-87D8-40B4-BF28-B7839A75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A3A7E-E05B-4C32-B86D-24F68AF54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Infektionswege: Tröpfcheninfektion</a:t>
            </a:r>
          </a:p>
          <a:p>
            <a:pPr lvl="1"/>
            <a:r>
              <a:rPr lang="de-DE" dirty="0"/>
              <a:t>Erreger heftet sich an die Schleimhäute des Atemtrakts</a:t>
            </a:r>
          </a:p>
          <a:p>
            <a:pPr lvl="1"/>
            <a:r>
              <a:rPr lang="de-DE" dirty="0"/>
              <a:t>Absonderung von Giftstoffen</a:t>
            </a:r>
          </a:p>
          <a:p>
            <a:r>
              <a:rPr lang="de-DE" dirty="0"/>
              <a:t>Inkubationszeit: 7-20 Tage</a:t>
            </a:r>
            <a:br>
              <a:rPr lang="de-DE" dirty="0"/>
            </a:br>
            <a:endParaRPr lang="de-DE" dirty="0"/>
          </a:p>
          <a:p>
            <a:r>
              <a:rPr lang="de-DE" dirty="0"/>
              <a:t>16 Millionen Fälle von Keuchhusten weltweit</a:t>
            </a:r>
          </a:p>
          <a:p>
            <a:pPr lvl="1"/>
            <a:r>
              <a:rPr lang="de-DE" dirty="0"/>
              <a:t>Übermittelte Keuchhusten-Erkrankungen pro 100.000 Einwohner nach Bundesland, Deutschland 2018</a:t>
            </a:r>
          </a:p>
          <a:p>
            <a:pPr lvl="1"/>
            <a:r>
              <a:rPr lang="de-DE" dirty="0"/>
              <a:t>Bundesweite Inzidenz: 13,8 Erkrankungen/100.000 Einwohner</a:t>
            </a:r>
          </a:p>
          <a:p>
            <a:r>
              <a:rPr lang="de-DE" dirty="0"/>
              <a:t>195.000 Todesfälle pro Jahr (weltweit)</a:t>
            </a:r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F141541-2C7F-4738-AF25-8C5E6CAD6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8936" y="2180496"/>
            <a:ext cx="2800350" cy="324802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4FD38AE-20FA-4E1C-A6BB-079754FF8397}"/>
              </a:ext>
            </a:extLst>
          </p:cNvPr>
          <p:cNvSpPr txBox="1"/>
          <p:nvPr/>
        </p:nvSpPr>
        <p:spPr>
          <a:xfrm>
            <a:off x="9248936" y="5428521"/>
            <a:ext cx="239264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Quelle: Erstellt nach Daten des RKI</a:t>
            </a:r>
          </a:p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D8B2CF-F8C4-4945-A659-FB2696BB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81A5-D3F9-4DD9-ADF2-B0065010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Symptome und Komplikationen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D98B7-E777-462D-BFA6-6E0A5B572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Erwachsene:	</a:t>
            </a:r>
            <a:r>
              <a:rPr lang="de-DE" dirty="0"/>
              <a:t>lästige Erkältung mit langwierigem quälenden 		Husten</a:t>
            </a:r>
          </a:p>
          <a:p>
            <a:r>
              <a:rPr lang="de-DE" dirty="0">
                <a:solidFill>
                  <a:schemeClr val="tx1"/>
                </a:solidFill>
              </a:rPr>
              <a:t>Säuglinge: 	</a:t>
            </a:r>
            <a:r>
              <a:rPr lang="de-DE" dirty="0"/>
              <a:t>Atemaussetzer </a:t>
            </a:r>
            <a:r>
              <a:rPr lang="de-DE" dirty="0">
                <a:sym typeface="Wingdings" panose="05000000000000000000" pitchFamily="2" charset="2"/>
              </a:rPr>
              <a:t> bläuliche Verfärbung der Haut, 		Erstickungsgefahr</a:t>
            </a:r>
            <a:endParaRPr lang="de-DE" dirty="0"/>
          </a:p>
          <a:p>
            <a:r>
              <a:rPr lang="de-DE" dirty="0"/>
              <a:t>3 Phasen:</a:t>
            </a:r>
          </a:p>
          <a:p>
            <a:pPr lvl="1"/>
            <a:r>
              <a:rPr lang="de-DE" dirty="0">
                <a:solidFill>
                  <a:schemeClr val="accent1"/>
                </a:solidFill>
              </a:rPr>
              <a:t>Erkältungs-Phase</a:t>
            </a:r>
            <a:r>
              <a:rPr lang="de-DE" dirty="0"/>
              <a:t>: 	Husten, Niesen, Halsschmerzen und laufende 			Nase (1-2 Wochen)</a:t>
            </a:r>
          </a:p>
          <a:p>
            <a:pPr lvl="1"/>
            <a:r>
              <a:rPr lang="de-DE" dirty="0">
                <a:solidFill>
                  <a:schemeClr val="accent1"/>
                </a:solidFill>
              </a:rPr>
              <a:t>Anfall-Phase</a:t>
            </a:r>
            <a:r>
              <a:rPr lang="de-DE" dirty="0"/>
              <a:t>: 	krampfartige Hustenanfälle </a:t>
            </a:r>
            <a:r>
              <a:rPr lang="de-DE" dirty="0">
                <a:sym typeface="Wingdings" panose="05000000000000000000" pitchFamily="2" charset="2"/>
              </a:rPr>
              <a:t> Atemnot, </a:t>
            </a:r>
            <a:br>
              <a:rPr lang="de-DE" dirty="0">
                <a:sym typeface="Wingdings" panose="05000000000000000000" pitchFamily="2" charset="2"/>
              </a:rPr>
            </a:br>
            <a:r>
              <a:rPr lang="de-DE" dirty="0">
                <a:sym typeface="Wingdings" panose="05000000000000000000" pitchFamily="2" charset="2"/>
              </a:rPr>
              <a:t>			Verkrampfung des Kehlkopf, keuchendes 			Geräusch beim Atmen (ca. 50x pro Tag) 			Schlafmangel</a:t>
            </a:r>
          </a:p>
          <a:p>
            <a:pPr lvl="1"/>
            <a:r>
              <a:rPr lang="de-DE" dirty="0">
                <a:solidFill>
                  <a:schemeClr val="accent1"/>
                </a:solidFill>
                <a:sym typeface="Wingdings" panose="05000000000000000000" pitchFamily="2" charset="2"/>
              </a:rPr>
              <a:t>Erholungs-Phase</a:t>
            </a:r>
            <a:r>
              <a:rPr lang="de-DE" dirty="0">
                <a:sym typeface="Wingdings" panose="05000000000000000000" pitchFamily="2" charset="2"/>
              </a:rPr>
              <a:t>: 	Hustenanfälle werden schwächer</a:t>
            </a:r>
          </a:p>
          <a:p>
            <a:r>
              <a:rPr lang="de-DE" dirty="0">
                <a:solidFill>
                  <a:schemeClr val="tx1"/>
                </a:solidFill>
                <a:sym typeface="Wingdings" panose="05000000000000000000" pitchFamily="2" charset="2"/>
              </a:rPr>
              <a:t>Komplikationen</a:t>
            </a:r>
            <a:r>
              <a:rPr lang="de-DE" dirty="0">
                <a:sym typeface="Wingdings" panose="05000000000000000000" pitchFamily="2" charset="2"/>
              </a:rPr>
              <a:t>: Lungenentzündung, Mittelohrentzündung und 		   Gehirnentzündung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4B605-E941-462E-89C4-00083BF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59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81DE-7616-47D4-B28C-D2C116A4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4F043-A4BF-4180-8B18-96FFC6B0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Antibiotische Therapie </a:t>
            </a:r>
            <a:r>
              <a:rPr lang="de-DE" dirty="0">
                <a:sym typeface="Wingdings" panose="05000000000000000000" pitchFamily="2" charset="2"/>
              </a:rPr>
              <a:t> Kann nur Dauer und Heftigkeit der Erkrankung beeinflussen</a:t>
            </a:r>
            <a:endParaRPr lang="de-DE" dirty="0"/>
          </a:p>
          <a:p>
            <a:pPr lvl="1"/>
            <a:r>
              <a:rPr lang="de-DE" dirty="0"/>
              <a:t>Möglichst früh ansetzen</a:t>
            </a:r>
          </a:p>
          <a:p>
            <a:r>
              <a:rPr lang="de-DE" dirty="0"/>
              <a:t>Bei Säuglingen stationäre Aufnahme </a:t>
            </a:r>
            <a:r>
              <a:rPr lang="de-DE" dirty="0">
                <a:sym typeface="Wingdings" panose="05000000000000000000" pitchFamily="2" charset="2"/>
              </a:rPr>
              <a:t> Überwachung</a:t>
            </a:r>
          </a:p>
          <a:p>
            <a:r>
              <a:rPr lang="de-DE" dirty="0">
                <a:sym typeface="Wingdings" panose="05000000000000000000" pitchFamily="2" charset="2"/>
              </a:rPr>
              <a:t>Ausreichende Flüssigkeitszufuhr</a:t>
            </a:r>
          </a:p>
          <a:p>
            <a:r>
              <a:rPr lang="de-DE" dirty="0">
                <a:sym typeface="Wingdings" panose="05000000000000000000" pitchFamily="2" charset="2"/>
              </a:rPr>
              <a:t>Kleinere Mahlzeiten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86E13A-5514-47C2-8DC6-E2E7516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8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C35E5-ECCD-4912-9272-2D9C1EE1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B5F9FF-096E-40C4-97CA-763404468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Impfen: </a:t>
            </a:r>
          </a:p>
          <a:p>
            <a:pPr lvl="1"/>
            <a:r>
              <a:rPr lang="de-DE" dirty="0"/>
              <a:t>Sechsfachimpfung: Tetanus, Pertussis, Polio, </a:t>
            </a:r>
            <a:r>
              <a:rPr lang="de-DE" dirty="0" err="1"/>
              <a:t>Hib</a:t>
            </a:r>
            <a:r>
              <a:rPr lang="de-DE" dirty="0"/>
              <a:t>, Hepatitis-B und Diphtherie</a:t>
            </a:r>
          </a:p>
          <a:p>
            <a:pPr lvl="1"/>
            <a:r>
              <a:rPr lang="de-DE" dirty="0"/>
              <a:t>Impfschema: 2+1 Impfschema</a:t>
            </a:r>
          </a:p>
          <a:p>
            <a:pPr lvl="2"/>
            <a:r>
              <a:rPr lang="de-DE" dirty="0"/>
              <a:t>2,4 und 11 Monate</a:t>
            </a:r>
          </a:p>
          <a:p>
            <a:pPr lvl="2"/>
            <a:r>
              <a:rPr lang="de-DE" dirty="0"/>
              <a:t>Auffrischung im Erwachsenenalter</a:t>
            </a:r>
          </a:p>
          <a:p>
            <a:pPr lvl="1"/>
            <a:r>
              <a:rPr lang="de-DE" dirty="0"/>
              <a:t>Keine Einzelimpfung </a:t>
            </a:r>
            <a:r>
              <a:rPr lang="de-DE" dirty="0">
                <a:sym typeface="Wingdings" panose="05000000000000000000" pitchFamily="2" charset="2"/>
              </a:rPr>
              <a:t> Kombination mit Tetanus und Diphtherie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STIKO-Empfehlung: 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Frauen mit Kinderwunsch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Enge Kontaktpersonen von Säuglingen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Verträglichkeit: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Gut verträglich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Rötung und Schwellung der Einstichstelle</a:t>
            </a:r>
          </a:p>
          <a:p>
            <a:pPr lvl="2"/>
            <a:r>
              <a:rPr lang="de-DE" dirty="0"/>
              <a:t>Allergische Reaktion NICHT möglich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1C992-F359-4D52-BFBE-4A81BAB5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26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E7771-0EC9-4F27-A460-D5D1DE530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Impfstatus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774F889-D5A0-4A0D-AD73-C6580F93AE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484005" y="813090"/>
            <a:ext cx="8201860" cy="5302484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9E704A88-507A-47CE-A36C-5E4250B3703F}"/>
              </a:ext>
            </a:extLst>
          </p:cNvPr>
          <p:cNvSpPr txBox="1"/>
          <p:nvPr/>
        </p:nvSpPr>
        <p:spPr>
          <a:xfrm>
            <a:off x="3484005" y="6115574"/>
            <a:ext cx="239264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Quelle: Erstellt nach Daten des RKI</a:t>
            </a:r>
          </a:p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BF2BC37-EF08-4DF0-83E9-C1F9154E2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00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79630-B763-4F49-952E-EE4BE159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513A8-3EC4-4B85-987E-57883143A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sz="1800" b="1" dirty="0"/>
              <a:t>RKI-Ratgeber</a:t>
            </a:r>
            <a:r>
              <a:rPr lang="de-DE" sz="1800" dirty="0"/>
              <a:t> (2020): Keuchhusten (Pertussis) URL: </a:t>
            </a:r>
            <a:r>
              <a:rPr lang="de-DE" sz="1800" dirty="0">
                <a:hlinkClick r:id="rId2"/>
              </a:rPr>
              <a:t>https://www.rki.de/DE/Content/Infekt/EpidBull/Merkblaetter/Ratgeber_Pertussis.html;jsessionid=74E2915CB273AFBD7A41F00C85338E80.internet071#Start</a:t>
            </a:r>
            <a:r>
              <a:rPr lang="de-DE" sz="1800" dirty="0"/>
              <a:t>, Aufruf am 04.08.2020</a:t>
            </a:r>
          </a:p>
          <a:p>
            <a:r>
              <a:rPr lang="de-DE" sz="1800" b="1" dirty="0"/>
              <a:t>Ommen</a:t>
            </a:r>
            <a:r>
              <a:rPr lang="de-DE" sz="1800" dirty="0"/>
              <a:t>, Oliver (o.J.): Keuchhusten- Impfung bei Kindern URL: </a:t>
            </a:r>
            <a:r>
              <a:rPr lang="de-DE" sz="1800" u="sng" dirty="0">
                <a:hlinkClick r:id="rId3"/>
              </a:rPr>
              <a:t>https://www.impfen-info.de/impfempfehlungen/fuer-kinder-0-12-jahre/keuchhusten-pertussis.html</a:t>
            </a:r>
            <a:r>
              <a:rPr lang="de-DE" sz="1800" dirty="0"/>
              <a:t>, Aufruf am 16.07.2020</a:t>
            </a:r>
          </a:p>
          <a:p>
            <a:pPr marL="0" indent="0">
              <a:buNone/>
            </a:pPr>
            <a:endParaRPr lang="de-DE" sz="1800" dirty="0"/>
          </a:p>
          <a:p>
            <a:r>
              <a:rPr lang="de-DE" sz="1800" b="1" dirty="0" err="1"/>
              <a:t>Matzik</a:t>
            </a:r>
            <a:r>
              <a:rPr lang="de-DE" sz="1800" dirty="0"/>
              <a:t>, Sophie (2018): Keuchhusten URL: </a:t>
            </a:r>
            <a:r>
              <a:rPr lang="de-DE" sz="1800" u="sng" dirty="0">
                <a:hlinkClick r:id="rId4"/>
              </a:rPr>
              <a:t>https://www.netdoktor.de/krankheiten/keuchhusten/</a:t>
            </a:r>
            <a:r>
              <a:rPr lang="de-DE" sz="1800" dirty="0"/>
              <a:t>, Aufruf am 16.07.2020</a:t>
            </a:r>
          </a:p>
          <a:p>
            <a:pPr marL="0" indent="0">
              <a:buNone/>
            </a:pPr>
            <a:endParaRPr lang="de-DE" sz="1800" dirty="0"/>
          </a:p>
          <a:p>
            <a:r>
              <a:rPr lang="de-DE" sz="1800" b="1" dirty="0" err="1"/>
              <a:t>Feichter</a:t>
            </a:r>
            <a:r>
              <a:rPr lang="de-DE" sz="1800" dirty="0"/>
              <a:t>, Martina (2020): Keuchhusten – Impfung URL: </a:t>
            </a:r>
            <a:r>
              <a:rPr lang="de-DE" sz="1800" u="sng" dirty="0">
                <a:hlinkClick r:id="rId5"/>
              </a:rPr>
              <a:t>https://www.netdoktor.de/krankheiten/keuchhusten/impfung/</a:t>
            </a:r>
            <a:r>
              <a:rPr lang="de-DE" sz="1800" dirty="0"/>
              <a:t>, Aufruf am 16.07.2020</a:t>
            </a:r>
          </a:p>
          <a:p>
            <a:endParaRPr lang="de-DE" sz="1800" dirty="0"/>
          </a:p>
          <a:p>
            <a:r>
              <a:rPr lang="de-DE" sz="1800" b="1" dirty="0"/>
              <a:t>BZgA</a:t>
            </a:r>
            <a:r>
              <a:rPr lang="de-DE" sz="1800" dirty="0"/>
              <a:t> (2018): Keuchhusten URL: </a:t>
            </a:r>
            <a:r>
              <a:rPr lang="de-DE" sz="1800" dirty="0">
                <a:hlinkClick r:id="rId6"/>
              </a:rPr>
              <a:t>https://www.infektionsschutz.de/erregersteckbriefe/keuchhusten.html</a:t>
            </a:r>
            <a:r>
              <a:rPr lang="de-DE" sz="1800" dirty="0"/>
              <a:t>, Aufruf am 04.08.2020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72A5F8-6B58-4982-B7F5-B47F4C1B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5825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499</Words>
  <Application>Microsoft Office PowerPoint</Application>
  <PresentationFormat>Breitbild</PresentationFormat>
  <Paragraphs>70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Calibri</vt:lpstr>
      <vt:lpstr>Corbel</vt:lpstr>
      <vt:lpstr>Wingdings 2</vt:lpstr>
      <vt:lpstr>Rahmen</vt:lpstr>
      <vt:lpstr>Pertussis (Keuchhusten)</vt:lpstr>
      <vt:lpstr>Inhalt</vt:lpstr>
      <vt:lpstr>Definition</vt:lpstr>
      <vt:lpstr>Verbreitung</vt:lpstr>
      <vt:lpstr>Symptome und Komplikationen</vt:lpstr>
      <vt:lpstr>Therapie</vt:lpstr>
      <vt:lpstr>Prävention</vt:lpstr>
      <vt:lpstr>Impfstatus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Pertussis (Keuchhusten)</dc:title>
  <dc:creator>branscheidn</dc:creator>
  <cp:lastModifiedBy>branscheidn</cp:lastModifiedBy>
  <cp:revision>4</cp:revision>
  <dcterms:created xsi:type="dcterms:W3CDTF">2020-08-06T07:26:28Z</dcterms:created>
  <dcterms:modified xsi:type="dcterms:W3CDTF">2020-08-06T07:49:30Z</dcterms:modified>
</cp:coreProperties>
</file>