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10.08.2020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krankheiten/tetanus/impfung/" TargetMode="External"/><Relationship Id="rId2" Type="http://schemas.openxmlformats.org/officeDocument/2006/relationships/hyperlink" Target="https://www.impfen-info.de/impfempfehlungen/fuer-kinder-0-12-jahre/tetanus-wundstarrkrampf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etdoktor.de/krankheiten/tetan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Tetanus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i="0" dirty="0">
                <a:solidFill>
                  <a:srgbClr val="191E23"/>
                </a:solidFill>
                <a:effectLst/>
                <a:latin typeface="Noto Serif"/>
              </a:rPr>
              <a:t>Tetanus</a:t>
            </a:r>
            <a:r>
              <a:rPr lang="de-DE" b="0" i="0" dirty="0">
                <a:solidFill>
                  <a:srgbClr val="191E23"/>
                </a:solidFill>
                <a:effectLst/>
                <a:latin typeface="Noto Serif"/>
              </a:rPr>
              <a:t> ist eine gefährliche bakterielle Infektionskrankheit. Die Infektion erfolgt über verunreinigte Wunden. Das Gift der Bakterien verursacht qualvolle und langanhaltende Muskelkrämpfe. Unbehandelt verläuft Wundstarrkrampf (Tetanus) tödlich.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Infektionswege: Eindringen von Bakterien in eine Wunde</a:t>
            </a:r>
          </a:p>
          <a:p>
            <a:pPr lvl="1"/>
            <a:r>
              <a:rPr lang="de-DE" dirty="0"/>
              <a:t>NIE von Mensch zu Mensch </a:t>
            </a:r>
            <a:r>
              <a:rPr lang="de-DE" dirty="0">
                <a:sym typeface="Wingdings" panose="05000000000000000000" pitchFamily="2" charset="2"/>
              </a:rPr>
              <a:t> Nicht ansteckend</a:t>
            </a:r>
            <a:endParaRPr lang="de-DE" dirty="0"/>
          </a:p>
          <a:p>
            <a:pPr lvl="1"/>
            <a:r>
              <a:rPr lang="de-DE" dirty="0"/>
              <a:t>Kann auch durch Tierbisse übertragen werden</a:t>
            </a:r>
          </a:p>
          <a:p>
            <a:r>
              <a:rPr lang="de-DE" dirty="0"/>
              <a:t>Bakteriensporen finden sich in Kot von Tieren</a:t>
            </a:r>
          </a:p>
          <a:p>
            <a:endParaRPr lang="de-DE" dirty="0"/>
          </a:p>
          <a:p>
            <a:r>
              <a:rPr lang="de-DE" dirty="0"/>
              <a:t>Inkubationszeit: 3 Tage- 4 Wochen</a:t>
            </a:r>
          </a:p>
          <a:p>
            <a:pPr marL="0" indent="0">
              <a:buNone/>
            </a:pPr>
            <a:br>
              <a:rPr lang="de-DE" dirty="0"/>
            </a:br>
            <a:endParaRPr lang="de-DE" dirty="0"/>
          </a:p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4406AFE-9CF9-401F-8DB8-C4BCFC0F4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598" y="4119274"/>
            <a:ext cx="1312606" cy="2237076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042D7F2-58CE-4913-BD1C-869C9129A6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9208" y="3913908"/>
            <a:ext cx="1459480" cy="2638857"/>
          </a:xfrm>
          <a:prstGeom prst="rect">
            <a:avLst/>
          </a:prstGeom>
        </p:spPr>
      </p:pic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3E0101DC-DB26-459C-B201-AE8B4C86C300}"/>
              </a:ext>
            </a:extLst>
          </p:cNvPr>
          <p:cNvSpPr/>
          <p:nvPr/>
        </p:nvSpPr>
        <p:spPr>
          <a:xfrm>
            <a:off x="9005874" y="4925166"/>
            <a:ext cx="1078663" cy="76108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Multiplikationszeichen 11">
            <a:extLst>
              <a:ext uri="{FF2B5EF4-FFF2-40B4-BE49-F238E27FC236}">
                <a16:creationId xmlns:a16="http://schemas.microsoft.com/office/drawing/2014/main" id="{58A10CAA-FA87-4859-929A-DD6088FA6F57}"/>
              </a:ext>
            </a:extLst>
          </p:cNvPr>
          <p:cNvSpPr/>
          <p:nvPr/>
        </p:nvSpPr>
        <p:spPr>
          <a:xfrm>
            <a:off x="9210633" y="5135970"/>
            <a:ext cx="399708" cy="33947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 sz="330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1007482"/>
            <a:ext cx="7295174" cy="4977265"/>
          </a:xfrm>
        </p:spPr>
        <p:txBody>
          <a:bodyPr>
            <a:normAutofit/>
          </a:bodyPr>
          <a:lstStyle/>
          <a:p>
            <a:pPr lvl="1"/>
            <a:r>
              <a:rPr lang="de-DE" dirty="0"/>
              <a:t>Gift wandert ins Gehirn und Rückenmark</a:t>
            </a:r>
          </a:p>
          <a:p>
            <a:pPr lvl="1"/>
            <a:r>
              <a:rPr lang="de-DE" b="1" dirty="0" err="1"/>
              <a:t>Tetanolysin</a:t>
            </a:r>
            <a:r>
              <a:rPr lang="de-DE" dirty="0"/>
              <a:t>: zerstört die roten Blutkörperchen und verursacht Schäden im Herz</a:t>
            </a:r>
          </a:p>
          <a:p>
            <a:pPr lvl="1"/>
            <a:r>
              <a:rPr lang="de-DE" b="1" dirty="0" err="1"/>
              <a:t>Tetanospasmin</a:t>
            </a:r>
            <a:r>
              <a:rPr lang="de-DE" dirty="0"/>
              <a:t>: Greift das ZNS an.</a:t>
            </a:r>
          </a:p>
          <a:p>
            <a:pPr lvl="2"/>
            <a:r>
              <a:rPr lang="de-DE" dirty="0"/>
              <a:t>Hemmende Kontrollinstanz fällt aus</a:t>
            </a:r>
          </a:p>
          <a:p>
            <a:pPr lvl="2"/>
            <a:r>
              <a:rPr lang="de-DE" dirty="0"/>
              <a:t>Starke, langanhaltende, quälende Muskelkrämpfe</a:t>
            </a:r>
          </a:p>
          <a:p>
            <a:pPr lvl="1"/>
            <a:r>
              <a:rPr lang="de-DE" dirty="0"/>
              <a:t>Mundsperre </a:t>
            </a:r>
            <a:r>
              <a:rPr lang="de-DE" dirty="0">
                <a:sym typeface="Wingdings" panose="05000000000000000000" pitchFamily="2" charset="2"/>
              </a:rPr>
              <a:t> Zungen- und Kiefermuskulatur verkrampfen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Krämpfe um Rücken- und Bauchbereich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4907A-A881-4F18-9165-021B80D94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Formen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8B822F-0836-4366-B6EE-849D039EB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b="1" dirty="0"/>
              <a:t>Generalisierte Form</a:t>
            </a:r>
            <a:r>
              <a:rPr lang="de-DE" dirty="0"/>
              <a:t>: Dabei kommt es zum klassischen Erscheinungsbild der Erkrankung mit starken Krämpfen am ganzen Körper.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b="1" dirty="0"/>
              <a:t>Lokale Form</a:t>
            </a:r>
            <a:r>
              <a:rPr lang="de-DE" dirty="0"/>
              <a:t>: Hier bleiben die Symptome meist auf eine Gliedmaße beschränkt.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b="1" dirty="0" err="1"/>
              <a:t>Zephale</a:t>
            </a:r>
            <a:r>
              <a:rPr lang="de-DE" b="1" dirty="0"/>
              <a:t> Tetanus</a:t>
            </a:r>
            <a:r>
              <a:rPr lang="de-DE" dirty="0"/>
              <a:t>: Bei dieser Sonderform befindet sich die infizierte Wunde am Kopf. Da hier die Nervenwege zum Gehirn kurz sind, ist auch die Inkubationszeit kurz.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b="1" dirty="0"/>
              <a:t>Neonataler Tetanus</a:t>
            </a:r>
            <a:r>
              <a:rPr lang="de-DE" dirty="0"/>
              <a:t>: der neonatale Tetanus betrifft ausschließlich Neugeborene. Diese Form von Tetanus ist weltweit am häufigsten und tritt in erster Linie in Ländern mit niedrigen Hygienestandards und schlechter medizinischer Versorgung auf.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EEFC936-76A3-41B4-90F3-3FCFE3103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36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019312" cy="5120640"/>
          </a:xfrm>
        </p:spPr>
        <p:txBody>
          <a:bodyPr>
            <a:normAutofit/>
          </a:bodyPr>
          <a:lstStyle/>
          <a:p>
            <a:r>
              <a:rPr lang="de-DE" dirty="0"/>
              <a:t>Für die Behandlung von Tetanus gelten drei Grundlagen:</a:t>
            </a:r>
          </a:p>
          <a:p>
            <a:pPr lvl="1"/>
            <a:r>
              <a:rPr lang="de-DE" dirty="0"/>
              <a:t>Identifizierung der Eintrittspforte und Ausschneiden der Wundränder</a:t>
            </a:r>
          </a:p>
          <a:p>
            <a:pPr lvl="1"/>
            <a:r>
              <a:rPr lang="de-DE" dirty="0"/>
              <a:t>Neutralisierung des Tetanus-Gifts und Immunisierung</a:t>
            </a:r>
          </a:p>
          <a:p>
            <a:pPr lvl="1"/>
            <a:r>
              <a:rPr lang="de-DE" dirty="0"/>
              <a:t>Unterstützende Maßnahmen gegen die Symptome</a:t>
            </a:r>
          </a:p>
          <a:p>
            <a:r>
              <a:rPr lang="de-DE" dirty="0"/>
              <a:t>Einige Antibiotika sind gegen Tetanus-Erreger </a:t>
            </a:r>
            <a:r>
              <a:rPr lang="de-DE" dirty="0" err="1"/>
              <a:t>wirskam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547044" cy="5120640"/>
          </a:xfrm>
        </p:spPr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Sechsfachimpfung: Tetanus, Pertussis, Polio, </a:t>
            </a:r>
            <a:r>
              <a:rPr lang="de-DE" dirty="0" err="1"/>
              <a:t>Hib</a:t>
            </a:r>
            <a:r>
              <a:rPr lang="de-DE" dirty="0"/>
              <a:t>, Hepatitis-B und Diphtherie</a:t>
            </a:r>
          </a:p>
          <a:p>
            <a:pPr lvl="1"/>
            <a:r>
              <a:rPr lang="de-DE" dirty="0"/>
              <a:t>Impfschema: 2+1 Impfschema</a:t>
            </a:r>
          </a:p>
          <a:p>
            <a:pPr lvl="2"/>
            <a:r>
              <a:rPr lang="de-DE" dirty="0"/>
              <a:t>2,4 und 11 Monate</a:t>
            </a:r>
          </a:p>
          <a:p>
            <a:pPr lvl="2"/>
            <a:r>
              <a:rPr lang="de-DE" dirty="0"/>
              <a:t>Auffrischung im Erwachsenenalter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</a:p>
          <a:p>
            <a:pPr lvl="2"/>
            <a:r>
              <a:rPr lang="de-DE" dirty="0"/>
              <a:t>Allergische Reaktion NICHT möglich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400" b="1" dirty="0"/>
              <a:t>Ommen</a:t>
            </a:r>
            <a:r>
              <a:rPr lang="de-DE" sz="1400" dirty="0"/>
              <a:t>, Oliver (o.J.): Tetanus- Impfen bei Kindern URL: </a:t>
            </a:r>
            <a:r>
              <a:rPr lang="de-DE" sz="1400" dirty="0">
                <a:hlinkClick r:id="rId2"/>
              </a:rPr>
              <a:t>https://www.impfen-info.de/impfempfehlungen/fuer-kinder-0-12-jahre/tetanus-wundstarrkrampf.html</a:t>
            </a:r>
            <a:r>
              <a:rPr lang="de-DE" sz="1400" dirty="0"/>
              <a:t>, Aufruf am 20.07.2020</a:t>
            </a:r>
            <a:br>
              <a:rPr lang="de-DE" sz="1400" dirty="0"/>
            </a:br>
            <a:endParaRPr lang="de-DE" sz="1400" dirty="0"/>
          </a:p>
          <a:p>
            <a:r>
              <a:rPr lang="de-DE" sz="1400" b="1" dirty="0" err="1"/>
              <a:t>Grosser</a:t>
            </a:r>
            <a:r>
              <a:rPr lang="de-DE" sz="1400" dirty="0"/>
              <a:t>, Marian (2020): Tetanus- Impfung URL: </a:t>
            </a:r>
            <a:r>
              <a:rPr lang="de-DE" sz="1400" dirty="0">
                <a:hlinkClick r:id="rId3"/>
              </a:rPr>
              <a:t>https://www.netdoktor.de/krankheiten/tetanus/impfung/</a:t>
            </a:r>
            <a:r>
              <a:rPr lang="de-DE" sz="1400" dirty="0"/>
              <a:t>, Aufruf am 20.07.2020</a:t>
            </a:r>
            <a:br>
              <a:rPr lang="de-DE" sz="1400" dirty="0"/>
            </a:br>
            <a:endParaRPr lang="de-DE" sz="1400" dirty="0"/>
          </a:p>
          <a:p>
            <a:r>
              <a:rPr lang="de-DE" sz="1400" b="1" dirty="0" err="1"/>
              <a:t>Grosser</a:t>
            </a:r>
            <a:r>
              <a:rPr lang="de-DE" sz="1400" dirty="0"/>
              <a:t>, Marian (2018): Tetanus URL: </a:t>
            </a:r>
            <a:r>
              <a:rPr lang="de-DE" sz="1400" dirty="0">
                <a:hlinkClick r:id="rId4"/>
              </a:rPr>
              <a:t>https://www.netdoktor.de/krankheiten/tetanus/</a:t>
            </a:r>
            <a:r>
              <a:rPr lang="de-DE" sz="1400" dirty="0"/>
              <a:t>, Aufruf am 20.07.2020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Breitbild</PresentationFormat>
  <Paragraphs>61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Corbel</vt:lpstr>
      <vt:lpstr>Noto Serif</vt:lpstr>
      <vt:lpstr>Wingdings 2</vt:lpstr>
      <vt:lpstr>Rahmen</vt:lpstr>
      <vt:lpstr>Tetanus</vt:lpstr>
      <vt:lpstr>Inhalt</vt:lpstr>
      <vt:lpstr>Definition</vt:lpstr>
      <vt:lpstr>Verbreitung</vt:lpstr>
      <vt:lpstr>Symptome und Komplikationen</vt:lpstr>
      <vt:lpstr>Formen 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Rotaviren</dc:title>
  <dc:creator>Mona Nöltner</dc:creator>
  <cp:lastModifiedBy>Mona Nöltner</cp:lastModifiedBy>
  <cp:revision>8</cp:revision>
  <dcterms:created xsi:type="dcterms:W3CDTF">2020-08-10T11:32:34Z</dcterms:created>
  <dcterms:modified xsi:type="dcterms:W3CDTF">2020-08-10T13:35:34Z</dcterms:modified>
</cp:coreProperties>
</file>