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4" d="100"/>
          <a:sy n="164" d="100"/>
        </p:scale>
        <p:origin x="96"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D8122-0BD8-4A27-A1DC-ABFE2A130DB1}" type="datetimeFigureOut">
              <a:rPr lang="de-DE" smtClean="0"/>
              <a:t>09.09.2020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A4418-BCA0-47DD-974C-A7DACE7AD7F1}" type="slidenum">
              <a:rPr lang="de-DE" smtClean="0"/>
              <a:t>‹Nr.›</a:t>
            </a:fld>
            <a:endParaRPr lang="de-DE"/>
          </a:p>
        </p:txBody>
      </p:sp>
    </p:spTree>
    <p:extLst>
      <p:ext uri="{BB962C8B-B14F-4D97-AF65-F5344CB8AC3E}">
        <p14:creationId xmlns:p14="http://schemas.microsoft.com/office/powerpoint/2010/main" val="130393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a:t>Mastertitelformat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93820AA-C1A7-4BA3-84FC-FD8F59B14E5A}"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2108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10BB38C-2679-4950-B906-11F93BD29558}" type="datetime1">
              <a:rPr lang="en-US" smtClean="0"/>
              <a:t>9/9/2020</a:t>
            </a:fld>
            <a:endParaRPr lang="en-US" dirty="0"/>
          </a:p>
        </p:txBody>
      </p:sp>
      <p:sp>
        <p:nvSpPr>
          <p:cNvPr id="8" name="Footer Placeholder 7"/>
          <p:cNvSpPr>
            <a:spLocks noGrp="1"/>
          </p:cNvSpPr>
          <p:nvPr>
            <p:ph type="ftr" sz="quarter" idx="11"/>
          </p:nvPr>
        </p:nvSpPr>
        <p:spPr/>
        <p:txBody>
          <a:bodyPr/>
          <a:lstStyle/>
          <a:p>
            <a:r>
              <a:rPr lang="en-US"/>
              <a:t>IMPF.WIKI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2785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3BF3ECB-2E94-4371-8F90-BBBF3F79B8DB}" type="datetime1">
              <a:rPr lang="en-US" smtClean="0"/>
              <a:t>9/9/2020</a:t>
            </a:fld>
            <a:endParaRPr lang="en-US" dirty="0"/>
          </a:p>
        </p:txBody>
      </p:sp>
      <p:sp>
        <p:nvSpPr>
          <p:cNvPr id="8" name="Footer Placeholder 7"/>
          <p:cNvSpPr>
            <a:spLocks noGrp="1"/>
          </p:cNvSpPr>
          <p:nvPr>
            <p:ph type="ftr" sz="quarter" idx="11"/>
          </p:nvPr>
        </p:nvSpPr>
        <p:spPr/>
        <p:txBody>
          <a:bodyPr/>
          <a:lstStyle/>
          <a:p>
            <a:r>
              <a:rPr lang="en-US"/>
              <a:t>IMPF.WIKI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1755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F939AA6-A882-4D4F-A16E-6FA56699F933}"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6017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C53378F-8C33-4B74-81CC-1BD2A967F6C8}" type="datetime1">
              <a:rPr lang="en-US" smtClean="0"/>
              <a:t>9/9/2020</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1634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3EB6F6BB-F2D9-4E79-ADF9-AF0EBD5559A9}" type="datetime1">
              <a:rPr lang="en-US" smtClean="0"/>
              <a:t>9/9/2020</a:t>
            </a:fld>
            <a:endParaRPr lang="en-US" dirty="0"/>
          </a:p>
        </p:txBody>
      </p:sp>
      <p:sp>
        <p:nvSpPr>
          <p:cNvPr id="9" name="Footer Placeholder 8"/>
          <p:cNvSpPr>
            <a:spLocks noGrp="1"/>
          </p:cNvSpPr>
          <p:nvPr>
            <p:ph type="ftr" sz="quarter" idx="11"/>
          </p:nvPr>
        </p:nvSpPr>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130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1"/>
          <p:cNvSpPr>
            <a:spLocks noGrp="1"/>
          </p:cNvSpPr>
          <p:nvPr>
            <p:ph type="dt" sz="half" idx="10"/>
          </p:nvPr>
        </p:nvSpPr>
        <p:spPr/>
        <p:txBody>
          <a:bodyPr/>
          <a:lstStyle/>
          <a:p>
            <a:fld id="{53AA43B5-EE58-4498-8C2E-B481C22C98F5}" type="datetime1">
              <a:rPr lang="en-US" smtClean="0"/>
              <a:t>9/9/2020</a:t>
            </a:fld>
            <a:endParaRPr lang="en-US" dirty="0"/>
          </a:p>
        </p:txBody>
      </p:sp>
      <p:sp>
        <p:nvSpPr>
          <p:cNvPr id="11" name="Footer Placeholder 10"/>
          <p:cNvSpPr>
            <a:spLocks noGrp="1"/>
          </p:cNvSpPr>
          <p:nvPr>
            <p:ph type="ftr" sz="quarter" idx="11"/>
          </p:nvPr>
        </p:nvSpPr>
        <p:spPr/>
        <p:txBody>
          <a:bodyPr/>
          <a:lstStyle/>
          <a:p>
            <a:r>
              <a:rPr lang="en-US"/>
              <a:t>IMPF.WIKI</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9983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2" name="Date Placeholder 1"/>
          <p:cNvSpPr>
            <a:spLocks noGrp="1"/>
          </p:cNvSpPr>
          <p:nvPr>
            <p:ph type="dt" sz="half" idx="10"/>
          </p:nvPr>
        </p:nvSpPr>
        <p:spPr/>
        <p:txBody>
          <a:bodyPr/>
          <a:lstStyle/>
          <a:p>
            <a:fld id="{5432DC14-2F22-4C80-87AF-AE5606BD5777}" type="datetime1">
              <a:rPr lang="en-US" smtClean="0"/>
              <a:t>9/9/2020</a:t>
            </a:fld>
            <a:endParaRPr lang="en-US" dirty="0"/>
          </a:p>
        </p:txBody>
      </p:sp>
      <p:sp>
        <p:nvSpPr>
          <p:cNvPr id="7" name="Footer Placeholder 6"/>
          <p:cNvSpPr>
            <a:spLocks noGrp="1"/>
          </p:cNvSpPr>
          <p:nvPr>
            <p:ph type="ftr" sz="quarter" idx="11"/>
          </p:nvPr>
        </p:nvSpPr>
        <p:spPr/>
        <p:txBody>
          <a:bodyPr/>
          <a:lstStyle/>
          <a:p>
            <a:r>
              <a:rPr lang="en-US"/>
              <a:t>IMPF.WIKI</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0917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751A56-096A-4799-BD30-6208140D4338}" type="datetime1">
              <a:rPr lang="en-US" smtClean="0"/>
              <a:t>9/9/2020</a:t>
            </a:fld>
            <a:endParaRPr lang="en-US" dirty="0"/>
          </a:p>
        </p:txBody>
      </p:sp>
      <p:sp>
        <p:nvSpPr>
          <p:cNvPr id="6" name="Footer Placeholder 5"/>
          <p:cNvSpPr>
            <a:spLocks noGrp="1"/>
          </p:cNvSpPr>
          <p:nvPr>
            <p:ph type="ftr" sz="quarter" idx="11"/>
          </p:nvPr>
        </p:nvSpPr>
        <p:spPr/>
        <p:txBody>
          <a:bodyPr/>
          <a:lstStyle/>
          <a:p>
            <a:r>
              <a:rPr lang="en-US"/>
              <a:t>IMPF.WIKI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9347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a:t>Mastertitelformat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4C7AB1E5-3CA4-4EA1-BFE3-086B23F890CB}" type="datetime1">
              <a:rPr lang="en-US" smtClean="0"/>
              <a:t>9/9/2020</a:t>
            </a:fld>
            <a:endParaRPr lang="en-US" dirty="0"/>
          </a:p>
        </p:txBody>
      </p:sp>
      <p:sp>
        <p:nvSpPr>
          <p:cNvPr id="9" name="Footer Placeholder 8"/>
          <p:cNvSpPr>
            <a:spLocks noGrp="1"/>
          </p:cNvSpPr>
          <p:nvPr>
            <p:ph type="ftr" sz="quarter" idx="11"/>
          </p:nvPr>
        </p:nvSpPr>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9574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50AAE2C7-6223-448F-8DA8-61A24091CD13}" type="datetime1">
              <a:rPr lang="en-US" smtClean="0"/>
              <a:t>9/9/2020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3944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C10877A-E367-4EB4-8847-4BB6335B87CE}" type="datetime1">
              <a:rPr lang="en-US" smtClean="0"/>
              <a:t>9/9/2020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IMPF.WIKI</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191715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nfektionsschutz.de/erregersteckbriefe/fsme/" TargetMode="External"/><Relationship Id="rId2" Type="http://schemas.openxmlformats.org/officeDocument/2006/relationships/hyperlink" Target="https://www.zecken.de/de/der-richtige-zeckenschutz-was-hilft-gegen-zeck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9A551-E7B0-45B4-B479-9951F3CA1013}"/>
              </a:ext>
            </a:extLst>
          </p:cNvPr>
          <p:cNvSpPr>
            <a:spLocks noGrp="1"/>
          </p:cNvSpPr>
          <p:nvPr>
            <p:ph type="ctrTitle"/>
          </p:nvPr>
        </p:nvSpPr>
        <p:spPr/>
        <p:txBody>
          <a:bodyPr/>
          <a:lstStyle/>
          <a:p>
            <a:r>
              <a:rPr lang="de-DE" dirty="0"/>
              <a:t>FSME (Frühsommer-Meningoenzephalitis)</a:t>
            </a:r>
          </a:p>
        </p:txBody>
      </p:sp>
      <p:sp>
        <p:nvSpPr>
          <p:cNvPr id="3" name="Untertitel 2">
            <a:extLst>
              <a:ext uri="{FF2B5EF4-FFF2-40B4-BE49-F238E27FC236}">
                <a16:creationId xmlns:a16="http://schemas.microsoft.com/office/drawing/2014/main" id="{794F978F-3331-49BA-B682-6A749054D7E0}"/>
              </a:ext>
            </a:extLst>
          </p:cNvPr>
          <p:cNvSpPr>
            <a:spLocks noGrp="1"/>
          </p:cNvSpPr>
          <p:nvPr>
            <p:ph type="subTitle" idx="1"/>
          </p:nvPr>
        </p:nvSpPr>
        <p:spPr/>
        <p:txBody>
          <a:bodyPr/>
          <a:lstStyle/>
          <a:p>
            <a:r>
              <a:rPr lang="de-DE" dirty="0"/>
              <a:t>Erstellt von </a:t>
            </a:r>
            <a:r>
              <a:rPr lang="de-DE" dirty="0" err="1"/>
              <a:t>impf.wiki</a:t>
            </a:r>
            <a:endParaRPr lang="de-DE" dirty="0"/>
          </a:p>
        </p:txBody>
      </p:sp>
      <p:sp>
        <p:nvSpPr>
          <p:cNvPr id="7" name="Foliennummernplatzhalter 6">
            <a:extLst>
              <a:ext uri="{FF2B5EF4-FFF2-40B4-BE49-F238E27FC236}">
                <a16:creationId xmlns:a16="http://schemas.microsoft.com/office/drawing/2014/main" id="{1B34D7CF-1209-4790-8C5C-520FE74A2F06}"/>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37645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2B6B2-345B-4781-98BA-0E0322B304BD}"/>
              </a:ext>
            </a:extLst>
          </p:cNvPr>
          <p:cNvSpPr>
            <a:spLocks noGrp="1"/>
          </p:cNvSpPr>
          <p:nvPr>
            <p:ph type="title"/>
          </p:nvPr>
        </p:nvSpPr>
        <p:spPr/>
        <p:txBody>
          <a:bodyPr/>
          <a:lstStyle/>
          <a:p>
            <a:r>
              <a:rPr lang="de-DE" dirty="0"/>
              <a:t>Inhalt</a:t>
            </a:r>
          </a:p>
        </p:txBody>
      </p:sp>
      <p:sp>
        <p:nvSpPr>
          <p:cNvPr id="3" name="Inhaltsplatzhalter 2">
            <a:extLst>
              <a:ext uri="{FF2B5EF4-FFF2-40B4-BE49-F238E27FC236}">
                <a16:creationId xmlns:a16="http://schemas.microsoft.com/office/drawing/2014/main" id="{785C02BD-C4F5-4CCD-AB45-9FAAC0A5BF3A}"/>
              </a:ext>
            </a:extLst>
          </p:cNvPr>
          <p:cNvSpPr>
            <a:spLocks noGrp="1"/>
          </p:cNvSpPr>
          <p:nvPr>
            <p:ph idx="1"/>
          </p:nvPr>
        </p:nvSpPr>
        <p:spPr/>
        <p:txBody>
          <a:bodyPr/>
          <a:lstStyle/>
          <a:p>
            <a:pPr>
              <a:buFont typeface="+mj-lt"/>
              <a:buAutoNum type="arabicPeriod"/>
            </a:pPr>
            <a:r>
              <a:rPr lang="de-DE" dirty="0"/>
              <a:t>Definition</a:t>
            </a:r>
          </a:p>
          <a:p>
            <a:pPr>
              <a:buFont typeface="+mj-lt"/>
              <a:buAutoNum type="arabicPeriod"/>
            </a:pPr>
            <a:r>
              <a:rPr lang="de-DE" dirty="0"/>
              <a:t>Verbreitung</a:t>
            </a:r>
          </a:p>
          <a:p>
            <a:pPr>
              <a:buFont typeface="+mj-lt"/>
              <a:buAutoNum type="arabicPeriod"/>
            </a:pPr>
            <a:r>
              <a:rPr lang="de-DE" dirty="0"/>
              <a:t>Symptome und Komplikationen</a:t>
            </a:r>
          </a:p>
          <a:p>
            <a:pPr>
              <a:buFont typeface="+mj-lt"/>
              <a:buAutoNum type="arabicPeriod"/>
            </a:pPr>
            <a:r>
              <a:rPr lang="de-DE" dirty="0"/>
              <a:t>Therapie</a:t>
            </a:r>
          </a:p>
          <a:p>
            <a:pPr>
              <a:buFont typeface="+mj-lt"/>
              <a:buAutoNum type="arabicPeriod"/>
            </a:pPr>
            <a:r>
              <a:rPr lang="de-DE" dirty="0"/>
              <a:t>Prävention</a:t>
            </a:r>
          </a:p>
          <a:p>
            <a:pPr>
              <a:buFont typeface="+mj-lt"/>
              <a:buAutoNum type="arabicPeriod"/>
            </a:pPr>
            <a:r>
              <a:rPr lang="de-DE" dirty="0"/>
              <a:t>Quellen</a:t>
            </a:r>
          </a:p>
          <a:p>
            <a:endParaRPr lang="de-DE" dirty="0"/>
          </a:p>
        </p:txBody>
      </p:sp>
      <p:sp>
        <p:nvSpPr>
          <p:cNvPr id="5" name="Foliennummernplatzhalter 4">
            <a:extLst>
              <a:ext uri="{FF2B5EF4-FFF2-40B4-BE49-F238E27FC236}">
                <a16:creationId xmlns:a16="http://schemas.microsoft.com/office/drawing/2014/main" id="{EAEDD8EF-37E6-4C3D-B327-68D4A0CFE739}"/>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56765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B222E-7901-4110-B138-0F9C3BAACF48}"/>
              </a:ext>
            </a:extLst>
          </p:cNvPr>
          <p:cNvSpPr>
            <a:spLocks noGrp="1"/>
          </p:cNvSpPr>
          <p:nvPr>
            <p:ph type="title"/>
          </p:nvPr>
        </p:nvSpPr>
        <p:spPr/>
        <p:txBody>
          <a:bodyPr/>
          <a:lstStyle/>
          <a:p>
            <a:r>
              <a:rPr lang="de-DE" dirty="0"/>
              <a:t>Definition</a:t>
            </a:r>
          </a:p>
        </p:txBody>
      </p:sp>
      <p:sp>
        <p:nvSpPr>
          <p:cNvPr id="3" name="Inhaltsplatzhalter 2">
            <a:extLst>
              <a:ext uri="{FF2B5EF4-FFF2-40B4-BE49-F238E27FC236}">
                <a16:creationId xmlns:a16="http://schemas.microsoft.com/office/drawing/2014/main" id="{E4C5C505-5BBB-4D4B-8AF4-AA1261E23B62}"/>
              </a:ext>
            </a:extLst>
          </p:cNvPr>
          <p:cNvSpPr>
            <a:spLocks noGrp="1"/>
          </p:cNvSpPr>
          <p:nvPr>
            <p:ph idx="1"/>
          </p:nvPr>
        </p:nvSpPr>
        <p:spPr>
          <a:xfrm>
            <a:off x="3873143" y="1065586"/>
            <a:ext cx="7315200" cy="5120640"/>
          </a:xfrm>
        </p:spPr>
        <p:txBody>
          <a:bodyPr/>
          <a:lstStyle/>
          <a:p>
            <a:r>
              <a:rPr lang="de-DE" dirty="0"/>
              <a:t>Die Frühsommer-Meningoenzephalitis (FSME) ist eine Entzündung des Gehirn und der Hirnhäute, die durch Viren hervorgerufen wird. Bei FSME handelt es sich um eine grippeähnliche Virusinfektion, die hauptsächlich durch infizierte Zecken auf den Menschen übertragen wird. </a:t>
            </a:r>
          </a:p>
        </p:txBody>
      </p:sp>
      <p:sp>
        <p:nvSpPr>
          <p:cNvPr id="8" name="Foliennummernplatzhalter 7">
            <a:extLst>
              <a:ext uri="{FF2B5EF4-FFF2-40B4-BE49-F238E27FC236}">
                <a16:creationId xmlns:a16="http://schemas.microsoft.com/office/drawing/2014/main" id="{572EEA2F-4C6C-4E55-8435-BCCA5C6DBC70}"/>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4" name="Grafik 3">
            <a:extLst>
              <a:ext uri="{FF2B5EF4-FFF2-40B4-BE49-F238E27FC236}">
                <a16:creationId xmlns:a16="http://schemas.microsoft.com/office/drawing/2014/main" id="{FF5FD573-705B-4347-8F81-E106A5E21C34}"/>
              </a:ext>
            </a:extLst>
          </p:cNvPr>
          <p:cNvPicPr>
            <a:picLocks noChangeAspect="1"/>
          </p:cNvPicPr>
          <p:nvPr/>
        </p:nvPicPr>
        <p:blipFill>
          <a:blip r:embed="rId2"/>
          <a:stretch>
            <a:fillRect/>
          </a:stretch>
        </p:blipFill>
        <p:spPr>
          <a:xfrm>
            <a:off x="4077912" y="864108"/>
            <a:ext cx="2322888" cy="1726287"/>
          </a:xfrm>
          <a:prstGeom prst="rect">
            <a:avLst/>
          </a:prstGeom>
        </p:spPr>
      </p:pic>
    </p:spTree>
    <p:extLst>
      <p:ext uri="{BB962C8B-B14F-4D97-AF65-F5344CB8AC3E}">
        <p14:creationId xmlns:p14="http://schemas.microsoft.com/office/powerpoint/2010/main" val="163613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B3E9A-87D8-40B4-BF28-B7839A758400}"/>
              </a:ext>
            </a:extLst>
          </p:cNvPr>
          <p:cNvSpPr>
            <a:spLocks noGrp="1"/>
          </p:cNvSpPr>
          <p:nvPr>
            <p:ph type="title"/>
          </p:nvPr>
        </p:nvSpPr>
        <p:spPr/>
        <p:txBody>
          <a:bodyPr/>
          <a:lstStyle/>
          <a:p>
            <a:r>
              <a:rPr lang="de-DE" dirty="0"/>
              <a:t>Verbreitung</a:t>
            </a:r>
          </a:p>
        </p:txBody>
      </p:sp>
      <p:sp>
        <p:nvSpPr>
          <p:cNvPr id="3" name="Inhaltsplatzhalter 2">
            <a:extLst>
              <a:ext uri="{FF2B5EF4-FFF2-40B4-BE49-F238E27FC236}">
                <a16:creationId xmlns:a16="http://schemas.microsoft.com/office/drawing/2014/main" id="{2FAA3A7E-E05B-4C32-B86D-24F68AF541C0}"/>
              </a:ext>
            </a:extLst>
          </p:cNvPr>
          <p:cNvSpPr>
            <a:spLocks noGrp="1"/>
          </p:cNvSpPr>
          <p:nvPr>
            <p:ph idx="1"/>
          </p:nvPr>
        </p:nvSpPr>
        <p:spPr>
          <a:xfrm>
            <a:off x="3869268" y="864108"/>
            <a:ext cx="7315200" cy="4860912"/>
          </a:xfrm>
        </p:spPr>
        <p:txBody>
          <a:bodyPr>
            <a:normAutofit/>
          </a:bodyPr>
          <a:lstStyle/>
          <a:p>
            <a:r>
              <a:rPr lang="de-DE" dirty="0"/>
              <a:t>Infektionswege: Durch Zeckenstiche oder das Trinken von virusinfizierter Rohmilch</a:t>
            </a:r>
          </a:p>
          <a:p>
            <a:pPr lvl="1"/>
            <a:r>
              <a:rPr lang="de-DE" dirty="0"/>
              <a:t>Infektion von Mensch zu Mensch ist nicht möglich</a:t>
            </a:r>
          </a:p>
          <a:p>
            <a:r>
              <a:rPr lang="de-DE" dirty="0"/>
              <a:t>Inkubationszeit: 7-14 Tage</a:t>
            </a:r>
            <a:br>
              <a:rPr lang="de-DE" dirty="0"/>
            </a:br>
            <a:br>
              <a:rPr lang="de-DE" dirty="0"/>
            </a:br>
            <a:endParaRPr lang="de-DE" dirty="0"/>
          </a:p>
          <a:p>
            <a:r>
              <a:rPr lang="de-DE" dirty="0"/>
              <a:t>Deutschland wird in </a:t>
            </a:r>
            <a:r>
              <a:rPr lang="de-DE" dirty="0" err="1"/>
              <a:t>Risikoge</a:t>
            </a:r>
            <a:r>
              <a:rPr lang="de-DE" dirty="0"/>
              <a:t>-</a:t>
            </a:r>
            <a:br>
              <a:rPr lang="de-DE" dirty="0"/>
            </a:br>
            <a:r>
              <a:rPr lang="de-DE" dirty="0"/>
              <a:t>biete aufgeteilt</a:t>
            </a:r>
          </a:p>
          <a:p>
            <a:endParaRPr lang="de-DE" dirty="0"/>
          </a:p>
          <a:p>
            <a:pPr lvl="1"/>
            <a:endParaRPr lang="de-DE" dirty="0"/>
          </a:p>
        </p:txBody>
      </p:sp>
      <p:sp>
        <p:nvSpPr>
          <p:cNvPr id="7" name="Foliennummernplatzhalter 6">
            <a:extLst>
              <a:ext uri="{FF2B5EF4-FFF2-40B4-BE49-F238E27FC236}">
                <a16:creationId xmlns:a16="http://schemas.microsoft.com/office/drawing/2014/main" id="{6ED8B2CF-F8C4-4945-A659-FB2696BBC065}"/>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4" name="Grafik 3">
            <a:extLst>
              <a:ext uri="{FF2B5EF4-FFF2-40B4-BE49-F238E27FC236}">
                <a16:creationId xmlns:a16="http://schemas.microsoft.com/office/drawing/2014/main" id="{209A4CAA-3756-4775-B5F4-D0AB5A76DE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6824" y="2674554"/>
            <a:ext cx="2704454" cy="3319338"/>
          </a:xfrm>
          <a:prstGeom prst="rect">
            <a:avLst/>
          </a:prstGeom>
          <a:noFill/>
          <a:ln>
            <a:noFill/>
          </a:ln>
        </p:spPr>
      </p:pic>
    </p:spTree>
    <p:extLst>
      <p:ext uri="{BB962C8B-B14F-4D97-AF65-F5344CB8AC3E}">
        <p14:creationId xmlns:p14="http://schemas.microsoft.com/office/powerpoint/2010/main" val="200263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981A5-D3F9-4DD9-ADF2-B00650105716}"/>
              </a:ext>
            </a:extLst>
          </p:cNvPr>
          <p:cNvSpPr>
            <a:spLocks noGrp="1"/>
          </p:cNvSpPr>
          <p:nvPr>
            <p:ph type="title"/>
          </p:nvPr>
        </p:nvSpPr>
        <p:spPr/>
        <p:txBody>
          <a:bodyPr>
            <a:normAutofit/>
          </a:bodyPr>
          <a:lstStyle/>
          <a:p>
            <a:r>
              <a:rPr lang="de-DE" sz="3200" dirty="0"/>
              <a:t>Symptome und Komplikationen</a:t>
            </a:r>
          </a:p>
        </p:txBody>
      </p:sp>
      <p:sp>
        <p:nvSpPr>
          <p:cNvPr id="3" name="Inhaltsplatzhalter 2">
            <a:extLst>
              <a:ext uri="{FF2B5EF4-FFF2-40B4-BE49-F238E27FC236}">
                <a16:creationId xmlns:a16="http://schemas.microsoft.com/office/drawing/2014/main" id="{A05D98B7-E777-462D-BFA6-6E0A5B5724EF}"/>
              </a:ext>
            </a:extLst>
          </p:cNvPr>
          <p:cNvSpPr>
            <a:spLocks noGrp="1"/>
          </p:cNvSpPr>
          <p:nvPr>
            <p:ph idx="1"/>
          </p:nvPr>
        </p:nvSpPr>
        <p:spPr/>
        <p:txBody>
          <a:bodyPr>
            <a:normAutofit/>
          </a:bodyPr>
          <a:lstStyle/>
          <a:p>
            <a:r>
              <a:rPr lang="de-DE" dirty="0"/>
              <a:t>Grippeähnliche Symptome: Hohes Fieber, Schwindel, Nackensteifigkeit, Übelkeit und Erbrechen</a:t>
            </a:r>
          </a:p>
          <a:p>
            <a:r>
              <a:rPr lang="de-DE" dirty="0"/>
              <a:t>Verlauf der Krankheit wird in zwei Phasen aufgeteilt:</a:t>
            </a:r>
          </a:p>
          <a:p>
            <a:pPr lvl="1"/>
            <a:r>
              <a:rPr lang="de-DE" dirty="0"/>
              <a:t>Phase 1: grippeähnliche Symptome </a:t>
            </a:r>
            <a:r>
              <a:rPr lang="de-DE" dirty="0">
                <a:sym typeface="Wingdings" panose="05000000000000000000" pitchFamily="2" charset="2"/>
              </a:rPr>
              <a:t> Symptome werden als Erkältung gedeutet</a:t>
            </a:r>
          </a:p>
          <a:p>
            <a:pPr lvl="1"/>
            <a:r>
              <a:rPr lang="de-DE" dirty="0">
                <a:sym typeface="Wingdings" panose="05000000000000000000" pitchFamily="2" charset="2"/>
              </a:rPr>
              <a:t>Phase 2: Entzündung der Hirnhäute und des Gehirns</a:t>
            </a:r>
          </a:p>
          <a:p>
            <a:pPr lvl="2"/>
            <a:r>
              <a:rPr lang="de-DE" dirty="0">
                <a:sym typeface="Wingdings" panose="05000000000000000000" pitchFamily="2" charset="2"/>
              </a:rPr>
              <a:t>Bei schweren Verlauf  Entzündung des Rückenmarks</a:t>
            </a:r>
          </a:p>
          <a:p>
            <a:pPr lvl="2"/>
            <a:r>
              <a:rPr lang="de-DE" dirty="0">
                <a:sym typeface="Wingdings" panose="05000000000000000000" pitchFamily="2" charset="2"/>
              </a:rPr>
              <a:t>Erneutes auftreten von hohem Fieber, Übelkeit, Erbrechen und Ausfälle des Nervensystems</a:t>
            </a:r>
          </a:p>
          <a:p>
            <a:pPr lvl="2"/>
            <a:r>
              <a:rPr lang="de-DE" dirty="0">
                <a:sym typeface="Wingdings" panose="05000000000000000000" pitchFamily="2" charset="2"/>
              </a:rPr>
              <a:t>Lähmungserscheinungen in Armen und Beinen, Schluck- und Sprechstörungen, Atemlähmung und starke Schläfrigkeit</a:t>
            </a:r>
            <a:endParaRPr lang="de-DE" dirty="0"/>
          </a:p>
        </p:txBody>
      </p:sp>
      <p:sp>
        <p:nvSpPr>
          <p:cNvPr id="5" name="Foliennummernplatzhalter 4">
            <a:extLst>
              <a:ext uri="{FF2B5EF4-FFF2-40B4-BE49-F238E27FC236}">
                <a16:creationId xmlns:a16="http://schemas.microsoft.com/office/drawing/2014/main" id="{E904B605-E941-462E-89C4-00083BF9A8A6}"/>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43559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081DE-7616-47D4-B28C-D2C116A4E072}"/>
              </a:ext>
            </a:extLst>
          </p:cNvPr>
          <p:cNvSpPr>
            <a:spLocks noGrp="1"/>
          </p:cNvSpPr>
          <p:nvPr>
            <p:ph type="title"/>
          </p:nvPr>
        </p:nvSpPr>
        <p:spPr/>
        <p:txBody>
          <a:bodyPr/>
          <a:lstStyle/>
          <a:p>
            <a:r>
              <a:rPr lang="de-DE" dirty="0"/>
              <a:t>Therapie</a:t>
            </a:r>
          </a:p>
        </p:txBody>
      </p:sp>
      <p:sp>
        <p:nvSpPr>
          <p:cNvPr id="3" name="Inhaltsplatzhalter 2">
            <a:extLst>
              <a:ext uri="{FF2B5EF4-FFF2-40B4-BE49-F238E27FC236}">
                <a16:creationId xmlns:a16="http://schemas.microsoft.com/office/drawing/2014/main" id="{3274F043-A4BF-4180-8B18-96FFC6B0FC63}"/>
              </a:ext>
            </a:extLst>
          </p:cNvPr>
          <p:cNvSpPr>
            <a:spLocks noGrp="1"/>
          </p:cNvSpPr>
          <p:nvPr>
            <p:ph idx="1"/>
          </p:nvPr>
        </p:nvSpPr>
        <p:spPr/>
        <p:txBody>
          <a:bodyPr/>
          <a:lstStyle/>
          <a:p>
            <a:r>
              <a:rPr lang="de-DE" dirty="0">
                <a:sym typeface="Wingdings" panose="05000000000000000000" pitchFamily="2" charset="2"/>
              </a:rPr>
              <a:t>Symptomatische Behandlung:</a:t>
            </a:r>
          </a:p>
          <a:p>
            <a:pPr lvl="1"/>
            <a:r>
              <a:rPr lang="de-DE" dirty="0">
                <a:sym typeface="Wingdings" panose="05000000000000000000" pitchFamily="2" charset="2"/>
              </a:rPr>
              <a:t>Beruhigende, krampflösende und schmerzlindernde Medikamente</a:t>
            </a:r>
          </a:p>
          <a:p>
            <a:pPr lvl="1"/>
            <a:r>
              <a:rPr lang="de-DE" dirty="0">
                <a:sym typeface="Wingdings" panose="05000000000000000000" pitchFamily="2" charset="2"/>
              </a:rPr>
              <a:t>Stationäre Behandlung</a:t>
            </a:r>
          </a:p>
          <a:p>
            <a:pPr lvl="1"/>
            <a:r>
              <a:rPr lang="de-DE" dirty="0">
                <a:sym typeface="Wingdings" panose="05000000000000000000" pitchFamily="2" charset="2"/>
              </a:rPr>
              <a:t>Konstante Überwachung</a:t>
            </a:r>
          </a:p>
          <a:p>
            <a:pPr lvl="1"/>
            <a:r>
              <a:rPr lang="de-DE" dirty="0">
                <a:sym typeface="Wingdings" panose="05000000000000000000" pitchFamily="2" charset="2"/>
              </a:rPr>
              <a:t>Rehabilitationsmaßnahmen aufgrund von Funktionsstörungen des Nervensystems</a:t>
            </a:r>
          </a:p>
        </p:txBody>
      </p:sp>
      <p:sp>
        <p:nvSpPr>
          <p:cNvPr id="5" name="Foliennummernplatzhalter 4">
            <a:extLst>
              <a:ext uri="{FF2B5EF4-FFF2-40B4-BE49-F238E27FC236}">
                <a16:creationId xmlns:a16="http://schemas.microsoft.com/office/drawing/2014/main" id="{8886E13A-5514-47C2-8DC6-E2E75162F86F}"/>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21758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C35E5-ECCD-4912-9272-2D9C1EE192EC}"/>
              </a:ext>
            </a:extLst>
          </p:cNvPr>
          <p:cNvSpPr>
            <a:spLocks noGrp="1"/>
          </p:cNvSpPr>
          <p:nvPr>
            <p:ph type="title"/>
          </p:nvPr>
        </p:nvSpPr>
        <p:spPr/>
        <p:txBody>
          <a:bodyPr/>
          <a:lstStyle/>
          <a:p>
            <a:r>
              <a:rPr lang="de-DE" dirty="0"/>
              <a:t>Prävention</a:t>
            </a:r>
          </a:p>
        </p:txBody>
      </p:sp>
      <p:sp>
        <p:nvSpPr>
          <p:cNvPr id="3" name="Inhaltsplatzhalter 2">
            <a:extLst>
              <a:ext uri="{FF2B5EF4-FFF2-40B4-BE49-F238E27FC236}">
                <a16:creationId xmlns:a16="http://schemas.microsoft.com/office/drawing/2014/main" id="{26B5F9FF-096E-40C4-97CA-763404468B01}"/>
              </a:ext>
            </a:extLst>
          </p:cNvPr>
          <p:cNvSpPr>
            <a:spLocks noGrp="1"/>
          </p:cNvSpPr>
          <p:nvPr>
            <p:ph idx="1"/>
          </p:nvPr>
        </p:nvSpPr>
        <p:spPr/>
        <p:txBody>
          <a:bodyPr>
            <a:normAutofit/>
          </a:bodyPr>
          <a:lstStyle/>
          <a:p>
            <a:r>
              <a:rPr lang="de-DE" dirty="0"/>
              <a:t>Impfen: </a:t>
            </a:r>
          </a:p>
          <a:p>
            <a:pPr lvl="1"/>
            <a:r>
              <a:rPr lang="de-DE" dirty="0"/>
              <a:t>Effektivste Maßnahme </a:t>
            </a:r>
          </a:p>
          <a:p>
            <a:pPr lvl="1"/>
            <a:r>
              <a:rPr lang="de-DE" dirty="0"/>
              <a:t>Kein Schutz vor Lyme-Borreliose</a:t>
            </a:r>
          </a:p>
          <a:p>
            <a:pPr lvl="1"/>
            <a:endParaRPr lang="de-DE" dirty="0"/>
          </a:p>
          <a:p>
            <a:pPr marL="502920" lvl="1" indent="0">
              <a:buNone/>
            </a:pPr>
            <a:endParaRPr lang="de-DE" dirty="0"/>
          </a:p>
          <a:p>
            <a:pPr lvl="1"/>
            <a:r>
              <a:rPr lang="de-DE" dirty="0">
                <a:sym typeface="Wingdings" panose="05000000000000000000" pitchFamily="2" charset="2"/>
              </a:rPr>
              <a:t>Verträglichkeit:</a:t>
            </a:r>
          </a:p>
          <a:p>
            <a:pPr lvl="2"/>
            <a:r>
              <a:rPr lang="de-DE" dirty="0">
                <a:sym typeface="Wingdings" panose="05000000000000000000" pitchFamily="2" charset="2"/>
              </a:rPr>
              <a:t>Gut verträglich</a:t>
            </a:r>
          </a:p>
          <a:p>
            <a:pPr lvl="2"/>
            <a:r>
              <a:rPr lang="de-DE" dirty="0">
                <a:sym typeface="Wingdings" panose="05000000000000000000" pitchFamily="2" charset="2"/>
              </a:rPr>
              <a:t>Rötung und Schwellung der Einstichstelle</a:t>
            </a:r>
            <a:br>
              <a:rPr lang="de-DE" dirty="0">
                <a:sym typeface="Wingdings" panose="05000000000000000000" pitchFamily="2" charset="2"/>
              </a:rPr>
            </a:br>
            <a:br>
              <a:rPr lang="de-DE" dirty="0">
                <a:sym typeface="Wingdings" panose="05000000000000000000" pitchFamily="2" charset="2"/>
              </a:rPr>
            </a:br>
            <a:br>
              <a:rPr lang="de-DE" dirty="0">
                <a:sym typeface="Wingdings" panose="05000000000000000000" pitchFamily="2" charset="2"/>
              </a:rPr>
            </a:br>
            <a:br>
              <a:rPr lang="de-DE" dirty="0">
                <a:sym typeface="Wingdings" panose="05000000000000000000" pitchFamily="2" charset="2"/>
              </a:rPr>
            </a:br>
            <a:endParaRPr lang="de-DE" dirty="0">
              <a:sym typeface="Wingdings" panose="05000000000000000000" pitchFamily="2" charset="2"/>
            </a:endParaRPr>
          </a:p>
        </p:txBody>
      </p:sp>
      <p:sp>
        <p:nvSpPr>
          <p:cNvPr id="5" name="Foliennummernplatzhalter 4">
            <a:extLst>
              <a:ext uri="{FF2B5EF4-FFF2-40B4-BE49-F238E27FC236}">
                <a16:creationId xmlns:a16="http://schemas.microsoft.com/office/drawing/2014/main" id="{A891C992-F359-4D52-BFBE-4A81BAB50D57}"/>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Grafik 5">
            <a:extLst>
              <a:ext uri="{FF2B5EF4-FFF2-40B4-BE49-F238E27FC236}">
                <a16:creationId xmlns:a16="http://schemas.microsoft.com/office/drawing/2014/main" id="{F5B92A71-3C23-45F4-BAA5-0AD648D607F3}"/>
              </a:ext>
            </a:extLst>
          </p:cNvPr>
          <p:cNvPicPr>
            <a:picLocks noChangeAspect="1"/>
          </p:cNvPicPr>
          <p:nvPr/>
        </p:nvPicPr>
        <p:blipFill>
          <a:blip r:embed="rId2"/>
          <a:stretch>
            <a:fillRect/>
          </a:stretch>
        </p:blipFill>
        <p:spPr>
          <a:xfrm>
            <a:off x="8180473" y="1588008"/>
            <a:ext cx="2754630" cy="1836420"/>
          </a:xfrm>
          <a:prstGeom prst="rect">
            <a:avLst/>
          </a:prstGeom>
        </p:spPr>
      </p:pic>
    </p:spTree>
    <p:extLst>
      <p:ext uri="{BB962C8B-B14F-4D97-AF65-F5344CB8AC3E}">
        <p14:creationId xmlns:p14="http://schemas.microsoft.com/office/powerpoint/2010/main" val="63026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79630-B763-4F49-952E-EE4BE159BDE5}"/>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679513A8-3EC4-4B85-987E-57883143AFF0}"/>
              </a:ext>
            </a:extLst>
          </p:cNvPr>
          <p:cNvSpPr>
            <a:spLocks noGrp="1"/>
          </p:cNvSpPr>
          <p:nvPr>
            <p:ph idx="1"/>
          </p:nvPr>
        </p:nvSpPr>
        <p:spPr/>
        <p:txBody>
          <a:bodyPr>
            <a:normAutofit/>
          </a:bodyPr>
          <a:lstStyle/>
          <a:p>
            <a:r>
              <a:rPr lang="de-DE" sz="1200" b="1" dirty="0"/>
              <a:t>Pfizer Deutschland </a:t>
            </a:r>
            <a:r>
              <a:rPr lang="de-DE" sz="1200" dirty="0"/>
              <a:t>(2017): Diphtherie-Impfung bei Kindern, URL: </a:t>
            </a:r>
            <a:r>
              <a:rPr lang="de-DE" sz="1200" dirty="0">
                <a:hlinkClick r:id="rId2"/>
              </a:rPr>
              <a:t>https://www.zecken.de/de/der-richtige-zeckenschutz-was-hilft-gegen-zecken</a:t>
            </a:r>
            <a:r>
              <a:rPr lang="de-DE" sz="1200" dirty="0"/>
              <a:t>, Aufruf am  28.07.2020.</a:t>
            </a:r>
            <a:br>
              <a:rPr lang="de-DE" sz="1200" dirty="0"/>
            </a:br>
            <a:endParaRPr lang="de-DE" sz="1200" dirty="0"/>
          </a:p>
          <a:p>
            <a:r>
              <a:rPr lang="de-DE" sz="1200" b="1" dirty="0"/>
              <a:t>Prof. Dr. med. Heidrun M. </a:t>
            </a:r>
            <a:r>
              <a:rPr lang="de-DE" sz="1200" b="1" dirty="0" err="1"/>
              <a:t>Thaiss</a:t>
            </a:r>
            <a:r>
              <a:rPr lang="de-DE" sz="1200" dirty="0"/>
              <a:t> (23.04.2018): Information über Krankheitserreger beim Menschen, URL: </a:t>
            </a:r>
            <a:r>
              <a:rPr lang="de-DE" sz="1200" dirty="0">
                <a:hlinkClick r:id="rId3"/>
              </a:rPr>
              <a:t>https://www.infektionsschutz.de/erregersteckbriefe/fsme/</a:t>
            </a:r>
            <a:r>
              <a:rPr lang="de-DE" sz="1200" dirty="0"/>
              <a:t>, Aufruf am 28.07.2020.</a:t>
            </a:r>
            <a:br>
              <a:rPr lang="de-DE" sz="1200" dirty="0"/>
            </a:br>
            <a:endParaRPr lang="de-DE" sz="1200" dirty="0"/>
          </a:p>
          <a:p>
            <a:r>
              <a:rPr lang="de-DE" sz="1200" b="1" dirty="0"/>
              <a:t>Dr. Volker Fingerle</a:t>
            </a:r>
            <a:r>
              <a:rPr lang="de-DE" sz="1200" dirty="0"/>
              <a:t> (2013): Borreliose, URL: lgl.bayern.de/</a:t>
            </a:r>
            <a:r>
              <a:rPr lang="de-DE" sz="1200" dirty="0" err="1"/>
              <a:t>gesundheit</a:t>
            </a:r>
            <a:r>
              <a:rPr lang="de-DE" sz="1200" dirty="0"/>
              <a:t>/</a:t>
            </a:r>
            <a:r>
              <a:rPr lang="de-DE" sz="1200" dirty="0" err="1"/>
              <a:t>infektionsschutz</a:t>
            </a:r>
            <a:r>
              <a:rPr lang="de-DE" sz="1200" dirty="0"/>
              <a:t>/infektionskrankheit_a_z.html, Aufruf am 27.07.2020.</a:t>
            </a:r>
          </a:p>
          <a:p>
            <a:endParaRPr lang="de-DE" sz="1400" dirty="0"/>
          </a:p>
        </p:txBody>
      </p:sp>
      <p:sp>
        <p:nvSpPr>
          <p:cNvPr id="5" name="Foliennummernplatzhalter 4">
            <a:extLst>
              <a:ext uri="{FF2B5EF4-FFF2-40B4-BE49-F238E27FC236}">
                <a16:creationId xmlns:a16="http://schemas.microsoft.com/office/drawing/2014/main" id="{9272A5F8-6B58-4982-B7F5-B47F4C1B68B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104058251"/>
      </p:ext>
    </p:extLst>
  </p:cSld>
  <p:clrMapOvr>
    <a:masterClrMapping/>
  </p:clrMapOvr>
</p:sld>
</file>

<file path=ppt/theme/theme1.xml><?xml version="1.0" encoding="utf-8"?>
<a:theme xmlns:a="http://schemas.openxmlformats.org/drawingml/2006/main" name="Rahmen">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ahmen">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hm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TM03457475[[fn=Rahmen]]</Template>
  <TotalTime>0</TotalTime>
  <Words>321</Words>
  <Application>Microsoft Office PowerPoint</Application>
  <PresentationFormat>Breitbild</PresentationFormat>
  <Paragraphs>51</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Corbel</vt:lpstr>
      <vt:lpstr>Wingdings 2</vt:lpstr>
      <vt:lpstr>Rahmen</vt:lpstr>
      <vt:lpstr>FSME (Frühsommer-Meningoenzephalitis)</vt:lpstr>
      <vt:lpstr>Inhalt</vt:lpstr>
      <vt:lpstr>Definition</vt:lpstr>
      <vt:lpstr>Verbreitung</vt:lpstr>
      <vt:lpstr>Symptome und Komplikationen</vt:lpstr>
      <vt:lpstr>Therapie</vt:lpstr>
      <vt:lpstr>Prävention</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Pertussis (Keuchhusten)</dc:title>
  <dc:creator>branscheidn</dc:creator>
  <cp:lastModifiedBy>branscheidn</cp:lastModifiedBy>
  <cp:revision>17</cp:revision>
  <dcterms:created xsi:type="dcterms:W3CDTF">2020-08-06T07:26:28Z</dcterms:created>
  <dcterms:modified xsi:type="dcterms:W3CDTF">2020-09-09T08:23:19Z</dcterms:modified>
</cp:coreProperties>
</file>