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8" r:id="rId1"/>
  </p:sldMasterIdLst>
  <p:notesMasterIdLst>
    <p:notesMasterId r:id="rId10"/>
  </p:notesMasterIdLst>
  <p:sldIdLst>
    <p:sldId id="256" r:id="rId2"/>
    <p:sldId id="257" r:id="rId3"/>
    <p:sldId id="258" r:id="rId4"/>
    <p:sldId id="259" r:id="rId5"/>
    <p:sldId id="260" r:id="rId6"/>
    <p:sldId id="261" r:id="rId7"/>
    <p:sldId id="262"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4" d="100"/>
          <a:sy n="164" d="100"/>
        </p:scale>
        <p:origin x="96"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3D8122-0BD8-4A27-A1DC-ABFE2A130DB1}" type="datetimeFigureOut">
              <a:rPr lang="de-DE" smtClean="0"/>
              <a:t>09.09.2020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3A4418-BCA0-47DD-974C-A7DACE7AD7F1}" type="slidenum">
              <a:rPr lang="de-DE" smtClean="0"/>
              <a:t>‹Nr.›</a:t>
            </a:fld>
            <a:endParaRPr lang="de-DE"/>
          </a:p>
        </p:txBody>
      </p:sp>
    </p:spTree>
    <p:extLst>
      <p:ext uri="{BB962C8B-B14F-4D97-AF65-F5344CB8AC3E}">
        <p14:creationId xmlns:p14="http://schemas.microsoft.com/office/powerpoint/2010/main" val="130393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893820AA-C1A7-4BA3-84FC-FD8F59B14E5A}" type="datetime1">
              <a:rPr lang="en-US" smtClean="0"/>
              <a:t>9/9/2020</a:t>
            </a:fld>
            <a:endParaRPr lang="en-US" dirty="0"/>
          </a:p>
        </p:txBody>
      </p:sp>
      <p:sp>
        <p:nvSpPr>
          <p:cNvPr id="5" name="Footer Placeholder 4"/>
          <p:cNvSpPr>
            <a:spLocks noGrp="1"/>
          </p:cNvSpPr>
          <p:nvPr>
            <p:ph type="ftr" sz="quarter" idx="11"/>
          </p:nvPr>
        </p:nvSpPr>
        <p:spPr/>
        <p:txBody>
          <a:bodyPr/>
          <a:lstStyle/>
          <a:p>
            <a:r>
              <a:rPr lang="en-US"/>
              <a:t>IMPF.WIKI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221080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10BB38C-2679-4950-B906-11F93BD29558}" type="datetime1">
              <a:rPr lang="en-US" smtClean="0"/>
              <a:t>9/9/2020</a:t>
            </a:fld>
            <a:endParaRPr lang="en-US" dirty="0"/>
          </a:p>
        </p:txBody>
      </p:sp>
      <p:sp>
        <p:nvSpPr>
          <p:cNvPr id="8" name="Footer Placeholder 7"/>
          <p:cNvSpPr>
            <a:spLocks noGrp="1"/>
          </p:cNvSpPr>
          <p:nvPr>
            <p:ph type="ftr" sz="quarter" idx="11"/>
          </p:nvPr>
        </p:nvSpPr>
        <p:spPr/>
        <p:txBody>
          <a:bodyPr/>
          <a:lstStyle/>
          <a:p>
            <a:r>
              <a:rPr lang="en-US"/>
              <a:t>IMPF.WIKI</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927851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3BF3ECB-2E94-4371-8F90-BBBF3F79B8DB}" type="datetime1">
              <a:rPr lang="en-US" smtClean="0"/>
              <a:t>9/9/2020</a:t>
            </a:fld>
            <a:endParaRPr lang="en-US" dirty="0"/>
          </a:p>
        </p:txBody>
      </p:sp>
      <p:sp>
        <p:nvSpPr>
          <p:cNvPr id="8" name="Footer Placeholder 7"/>
          <p:cNvSpPr>
            <a:spLocks noGrp="1"/>
          </p:cNvSpPr>
          <p:nvPr>
            <p:ph type="ftr" sz="quarter" idx="11"/>
          </p:nvPr>
        </p:nvSpPr>
        <p:spPr/>
        <p:txBody>
          <a:bodyPr/>
          <a:lstStyle/>
          <a:p>
            <a:r>
              <a:rPr lang="en-US"/>
              <a:t>IMPF.WIKI</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517556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F939AA6-A882-4D4F-A16E-6FA56699F933}" type="datetime1">
              <a:rPr lang="en-US" smtClean="0"/>
              <a:t>9/9/2020</a:t>
            </a:fld>
            <a:endParaRPr lang="en-US" dirty="0"/>
          </a:p>
        </p:txBody>
      </p:sp>
      <p:sp>
        <p:nvSpPr>
          <p:cNvPr id="5" name="Footer Placeholder 4"/>
          <p:cNvSpPr>
            <a:spLocks noGrp="1"/>
          </p:cNvSpPr>
          <p:nvPr>
            <p:ph type="ftr" sz="quarter" idx="11"/>
          </p:nvPr>
        </p:nvSpPr>
        <p:spPr/>
        <p:txBody>
          <a:bodyPr/>
          <a:lstStyle/>
          <a:p>
            <a:r>
              <a:rPr lang="en-US"/>
              <a:t>IMPF.WIKI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76017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C53378F-8C33-4B74-81CC-1BD2A967F6C8}" type="datetime1">
              <a:rPr lang="en-US" smtClean="0"/>
              <a:t>9/9/2020</a:t>
            </a:fld>
            <a:endParaRPr lang="en-US" dirty="0"/>
          </a:p>
        </p:txBody>
      </p:sp>
      <p:sp>
        <p:nvSpPr>
          <p:cNvPr id="5" name="Footer Placeholder 4"/>
          <p:cNvSpPr>
            <a:spLocks noGrp="1"/>
          </p:cNvSpPr>
          <p:nvPr>
            <p:ph type="ftr" sz="quarter" idx="11"/>
          </p:nvPr>
        </p:nvSpPr>
        <p:spPr/>
        <p:txBody>
          <a:bodyPr/>
          <a:lstStyle/>
          <a:p>
            <a:r>
              <a:rPr lang="en-US"/>
              <a:t>IMPF.WIKI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216343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3EB6F6BB-F2D9-4E79-ADF9-AF0EBD5559A9}" type="datetime1">
              <a:rPr lang="en-US" smtClean="0"/>
              <a:t>9/9/2020</a:t>
            </a:fld>
            <a:endParaRPr lang="en-US" dirty="0"/>
          </a:p>
        </p:txBody>
      </p:sp>
      <p:sp>
        <p:nvSpPr>
          <p:cNvPr id="9" name="Footer Placeholder 8"/>
          <p:cNvSpPr>
            <a:spLocks noGrp="1"/>
          </p:cNvSpPr>
          <p:nvPr>
            <p:ph type="ftr" sz="quarter" idx="11"/>
          </p:nvPr>
        </p:nvSpPr>
        <p:spPr/>
        <p:txBody>
          <a:bodyPr/>
          <a:lstStyle/>
          <a:p>
            <a:r>
              <a:rPr lang="en-US"/>
              <a:t>IMPF.WIKI</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31303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Date Placeholder 1"/>
          <p:cNvSpPr>
            <a:spLocks noGrp="1"/>
          </p:cNvSpPr>
          <p:nvPr>
            <p:ph type="dt" sz="half" idx="10"/>
          </p:nvPr>
        </p:nvSpPr>
        <p:spPr/>
        <p:txBody>
          <a:bodyPr/>
          <a:lstStyle/>
          <a:p>
            <a:fld id="{53AA43B5-EE58-4498-8C2E-B481C22C98F5}" type="datetime1">
              <a:rPr lang="en-US" smtClean="0"/>
              <a:t>9/9/2020</a:t>
            </a:fld>
            <a:endParaRPr lang="en-US" dirty="0"/>
          </a:p>
        </p:txBody>
      </p:sp>
      <p:sp>
        <p:nvSpPr>
          <p:cNvPr id="11" name="Footer Placeholder 10"/>
          <p:cNvSpPr>
            <a:spLocks noGrp="1"/>
          </p:cNvSpPr>
          <p:nvPr>
            <p:ph type="ftr" sz="quarter" idx="11"/>
          </p:nvPr>
        </p:nvSpPr>
        <p:spPr/>
        <p:txBody>
          <a:bodyPr/>
          <a:lstStyle/>
          <a:p>
            <a:r>
              <a:rPr lang="en-US"/>
              <a:t>IMPF.WIKI</a:t>
            </a:r>
            <a:endParaRPr lang="en-US" dirty="0"/>
          </a:p>
        </p:txBody>
      </p:sp>
      <p:sp>
        <p:nvSpPr>
          <p:cNvPr id="12" name="Slide Number Placeholder 11"/>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199830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2" name="Date Placeholder 1"/>
          <p:cNvSpPr>
            <a:spLocks noGrp="1"/>
          </p:cNvSpPr>
          <p:nvPr>
            <p:ph type="dt" sz="half" idx="10"/>
          </p:nvPr>
        </p:nvSpPr>
        <p:spPr/>
        <p:txBody>
          <a:bodyPr/>
          <a:lstStyle/>
          <a:p>
            <a:fld id="{5432DC14-2F22-4C80-87AF-AE5606BD5777}" type="datetime1">
              <a:rPr lang="en-US" smtClean="0"/>
              <a:t>9/9/2020</a:t>
            </a:fld>
            <a:endParaRPr lang="en-US" dirty="0"/>
          </a:p>
        </p:txBody>
      </p:sp>
      <p:sp>
        <p:nvSpPr>
          <p:cNvPr id="7" name="Footer Placeholder 6"/>
          <p:cNvSpPr>
            <a:spLocks noGrp="1"/>
          </p:cNvSpPr>
          <p:nvPr>
            <p:ph type="ftr" sz="quarter" idx="11"/>
          </p:nvPr>
        </p:nvSpPr>
        <p:spPr/>
        <p:txBody>
          <a:bodyPr/>
          <a:lstStyle/>
          <a:p>
            <a:r>
              <a:rPr lang="en-US"/>
              <a:t>IMPF.WIKI</a:t>
            </a:r>
            <a:endParaRPr lang="en-US" dirty="0"/>
          </a:p>
        </p:txBody>
      </p:sp>
      <p:sp>
        <p:nvSpPr>
          <p:cNvPr id="8" name="Slide Number Placeholder 7"/>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4009179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6751A56-096A-4799-BD30-6208140D4338}" type="datetime1">
              <a:rPr lang="en-US" smtClean="0"/>
              <a:t>9/9/2020</a:t>
            </a:fld>
            <a:endParaRPr lang="en-US" dirty="0"/>
          </a:p>
        </p:txBody>
      </p:sp>
      <p:sp>
        <p:nvSpPr>
          <p:cNvPr id="6" name="Footer Placeholder 5"/>
          <p:cNvSpPr>
            <a:spLocks noGrp="1"/>
          </p:cNvSpPr>
          <p:nvPr>
            <p:ph type="ftr" sz="quarter" idx="11"/>
          </p:nvPr>
        </p:nvSpPr>
        <p:spPr/>
        <p:txBody>
          <a:bodyPr/>
          <a:lstStyle/>
          <a:p>
            <a:r>
              <a:rPr lang="en-US"/>
              <a:t>IMPF.WIKI</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793476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a:t>Mastertitelformat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4C7AB1E5-3CA4-4EA1-BFE3-086B23F890CB}" type="datetime1">
              <a:rPr lang="en-US" smtClean="0"/>
              <a:t>9/9/2020</a:t>
            </a:fld>
            <a:endParaRPr lang="en-US" dirty="0"/>
          </a:p>
        </p:txBody>
      </p:sp>
      <p:sp>
        <p:nvSpPr>
          <p:cNvPr id="9" name="Footer Placeholder 8"/>
          <p:cNvSpPr>
            <a:spLocks noGrp="1"/>
          </p:cNvSpPr>
          <p:nvPr>
            <p:ph type="ftr" sz="quarter" idx="11"/>
          </p:nvPr>
        </p:nvSpPr>
        <p:spPr/>
        <p:txBody>
          <a:bodyPr/>
          <a:lstStyle/>
          <a:p>
            <a:r>
              <a:rPr lang="en-US"/>
              <a:t>IMPF.WIKI</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69574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50AAE2C7-6223-448F-8DA8-61A24091CD13}" type="datetime1">
              <a:rPr lang="en-US" smtClean="0"/>
              <a:t>9/9/2020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IMPF.WIKI</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939442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C10877A-E367-4EB4-8847-4BB6335B87CE}" type="datetime1">
              <a:rPr lang="en-US" smtClean="0"/>
              <a:t>9/9/2020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IMPF.WIKI</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6191715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etdoktor.de/krankheiten/roeteln/" TargetMode="External"/><Relationship Id="rId2" Type="http://schemas.openxmlformats.org/officeDocument/2006/relationships/hyperlink" Target="https://www.infektionsschutz.de/erregersteckbriefe/roeteln.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B9A551-E7B0-45B4-B479-9951F3CA1013}"/>
              </a:ext>
            </a:extLst>
          </p:cNvPr>
          <p:cNvSpPr>
            <a:spLocks noGrp="1"/>
          </p:cNvSpPr>
          <p:nvPr>
            <p:ph type="ctrTitle"/>
          </p:nvPr>
        </p:nvSpPr>
        <p:spPr/>
        <p:txBody>
          <a:bodyPr/>
          <a:lstStyle/>
          <a:p>
            <a:r>
              <a:rPr lang="de-DE" dirty="0"/>
              <a:t>Röteln</a:t>
            </a:r>
          </a:p>
        </p:txBody>
      </p:sp>
      <p:sp>
        <p:nvSpPr>
          <p:cNvPr id="3" name="Untertitel 2">
            <a:extLst>
              <a:ext uri="{FF2B5EF4-FFF2-40B4-BE49-F238E27FC236}">
                <a16:creationId xmlns:a16="http://schemas.microsoft.com/office/drawing/2014/main" id="{794F978F-3331-49BA-B682-6A749054D7E0}"/>
              </a:ext>
            </a:extLst>
          </p:cNvPr>
          <p:cNvSpPr>
            <a:spLocks noGrp="1"/>
          </p:cNvSpPr>
          <p:nvPr>
            <p:ph type="subTitle" idx="1"/>
          </p:nvPr>
        </p:nvSpPr>
        <p:spPr/>
        <p:txBody>
          <a:bodyPr/>
          <a:lstStyle/>
          <a:p>
            <a:r>
              <a:rPr lang="de-DE" dirty="0"/>
              <a:t>Erstellt von </a:t>
            </a:r>
            <a:r>
              <a:rPr lang="de-DE" dirty="0" err="1"/>
              <a:t>impf.wiki</a:t>
            </a:r>
            <a:endParaRPr lang="de-DE" dirty="0"/>
          </a:p>
        </p:txBody>
      </p:sp>
      <p:sp>
        <p:nvSpPr>
          <p:cNvPr id="7" name="Foliennummernplatzhalter 6">
            <a:extLst>
              <a:ext uri="{FF2B5EF4-FFF2-40B4-BE49-F238E27FC236}">
                <a16:creationId xmlns:a16="http://schemas.microsoft.com/office/drawing/2014/main" id="{1B34D7CF-1209-4790-8C5C-520FE74A2F06}"/>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376455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F2B6B2-345B-4781-98BA-0E0322B304BD}"/>
              </a:ext>
            </a:extLst>
          </p:cNvPr>
          <p:cNvSpPr>
            <a:spLocks noGrp="1"/>
          </p:cNvSpPr>
          <p:nvPr>
            <p:ph type="title"/>
          </p:nvPr>
        </p:nvSpPr>
        <p:spPr/>
        <p:txBody>
          <a:bodyPr/>
          <a:lstStyle/>
          <a:p>
            <a:r>
              <a:rPr lang="de-DE" dirty="0"/>
              <a:t>Inhalt</a:t>
            </a:r>
          </a:p>
        </p:txBody>
      </p:sp>
      <p:sp>
        <p:nvSpPr>
          <p:cNvPr id="3" name="Inhaltsplatzhalter 2">
            <a:extLst>
              <a:ext uri="{FF2B5EF4-FFF2-40B4-BE49-F238E27FC236}">
                <a16:creationId xmlns:a16="http://schemas.microsoft.com/office/drawing/2014/main" id="{785C02BD-C4F5-4CCD-AB45-9FAAC0A5BF3A}"/>
              </a:ext>
            </a:extLst>
          </p:cNvPr>
          <p:cNvSpPr>
            <a:spLocks noGrp="1"/>
          </p:cNvSpPr>
          <p:nvPr>
            <p:ph idx="1"/>
          </p:nvPr>
        </p:nvSpPr>
        <p:spPr/>
        <p:txBody>
          <a:bodyPr/>
          <a:lstStyle/>
          <a:p>
            <a:pPr>
              <a:buFont typeface="+mj-lt"/>
              <a:buAutoNum type="arabicPeriod"/>
            </a:pPr>
            <a:r>
              <a:rPr lang="de-DE" dirty="0"/>
              <a:t>Definition</a:t>
            </a:r>
          </a:p>
          <a:p>
            <a:pPr>
              <a:buFont typeface="+mj-lt"/>
              <a:buAutoNum type="arabicPeriod"/>
            </a:pPr>
            <a:r>
              <a:rPr lang="de-DE" dirty="0"/>
              <a:t>Verbreitung</a:t>
            </a:r>
          </a:p>
          <a:p>
            <a:pPr>
              <a:buFont typeface="+mj-lt"/>
              <a:buAutoNum type="arabicPeriod"/>
            </a:pPr>
            <a:r>
              <a:rPr lang="de-DE" dirty="0"/>
              <a:t>Symptome und Komplikationen</a:t>
            </a:r>
          </a:p>
          <a:p>
            <a:pPr>
              <a:buFont typeface="+mj-lt"/>
              <a:buAutoNum type="arabicPeriod"/>
            </a:pPr>
            <a:r>
              <a:rPr lang="de-DE" dirty="0"/>
              <a:t>Therapie</a:t>
            </a:r>
          </a:p>
          <a:p>
            <a:pPr>
              <a:buFont typeface="+mj-lt"/>
              <a:buAutoNum type="arabicPeriod"/>
            </a:pPr>
            <a:r>
              <a:rPr lang="de-DE" dirty="0"/>
              <a:t>Prävention</a:t>
            </a:r>
          </a:p>
          <a:p>
            <a:pPr>
              <a:buFont typeface="+mj-lt"/>
              <a:buAutoNum type="arabicPeriod"/>
            </a:pPr>
            <a:r>
              <a:rPr lang="de-DE" dirty="0"/>
              <a:t>Quellen</a:t>
            </a:r>
          </a:p>
          <a:p>
            <a:endParaRPr lang="de-DE" dirty="0"/>
          </a:p>
        </p:txBody>
      </p:sp>
      <p:sp>
        <p:nvSpPr>
          <p:cNvPr id="5" name="Foliennummernplatzhalter 4">
            <a:extLst>
              <a:ext uri="{FF2B5EF4-FFF2-40B4-BE49-F238E27FC236}">
                <a16:creationId xmlns:a16="http://schemas.microsoft.com/office/drawing/2014/main" id="{EAEDD8EF-37E6-4C3D-B327-68D4A0CFE739}"/>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567653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3B222E-7901-4110-B138-0F9C3BAACF48}"/>
              </a:ext>
            </a:extLst>
          </p:cNvPr>
          <p:cNvSpPr>
            <a:spLocks noGrp="1"/>
          </p:cNvSpPr>
          <p:nvPr>
            <p:ph type="title"/>
          </p:nvPr>
        </p:nvSpPr>
        <p:spPr/>
        <p:txBody>
          <a:bodyPr/>
          <a:lstStyle/>
          <a:p>
            <a:r>
              <a:rPr lang="de-DE" dirty="0"/>
              <a:t>Definition</a:t>
            </a:r>
          </a:p>
        </p:txBody>
      </p:sp>
      <p:sp>
        <p:nvSpPr>
          <p:cNvPr id="3" name="Inhaltsplatzhalter 2">
            <a:extLst>
              <a:ext uri="{FF2B5EF4-FFF2-40B4-BE49-F238E27FC236}">
                <a16:creationId xmlns:a16="http://schemas.microsoft.com/office/drawing/2014/main" id="{E4C5C505-5BBB-4D4B-8AF4-AA1261E23B62}"/>
              </a:ext>
            </a:extLst>
          </p:cNvPr>
          <p:cNvSpPr>
            <a:spLocks noGrp="1"/>
          </p:cNvSpPr>
          <p:nvPr>
            <p:ph idx="1"/>
          </p:nvPr>
        </p:nvSpPr>
        <p:spPr/>
        <p:txBody>
          <a:bodyPr/>
          <a:lstStyle/>
          <a:p>
            <a:r>
              <a:rPr lang="de-DE" dirty="0"/>
              <a:t>Röteln ist eine hoch ansteckende Viruserkrankung. Typische Symptome sind ein Hautausschlag, welcher sich über den ganzen Körper ausbreitet. Der Ausschlag besteht aus kleinen, hellroten, leicht erhabenen Flecken, diese jucken nur in seltenen Fällen. </a:t>
            </a:r>
          </a:p>
        </p:txBody>
      </p:sp>
      <p:sp>
        <p:nvSpPr>
          <p:cNvPr id="8" name="Foliennummernplatzhalter 7">
            <a:extLst>
              <a:ext uri="{FF2B5EF4-FFF2-40B4-BE49-F238E27FC236}">
                <a16:creationId xmlns:a16="http://schemas.microsoft.com/office/drawing/2014/main" id="{572EEA2F-4C6C-4E55-8435-BCCA5C6DBC70}"/>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636136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FB3E9A-87D8-40B4-BF28-B7839A758400}"/>
              </a:ext>
            </a:extLst>
          </p:cNvPr>
          <p:cNvSpPr>
            <a:spLocks noGrp="1"/>
          </p:cNvSpPr>
          <p:nvPr>
            <p:ph type="title"/>
          </p:nvPr>
        </p:nvSpPr>
        <p:spPr/>
        <p:txBody>
          <a:bodyPr/>
          <a:lstStyle/>
          <a:p>
            <a:r>
              <a:rPr lang="de-DE" dirty="0"/>
              <a:t>Verbreitung</a:t>
            </a:r>
          </a:p>
        </p:txBody>
      </p:sp>
      <p:sp>
        <p:nvSpPr>
          <p:cNvPr id="3" name="Inhaltsplatzhalter 2">
            <a:extLst>
              <a:ext uri="{FF2B5EF4-FFF2-40B4-BE49-F238E27FC236}">
                <a16:creationId xmlns:a16="http://schemas.microsoft.com/office/drawing/2014/main" id="{2FAA3A7E-E05B-4C32-B86D-24F68AF541C0}"/>
              </a:ext>
            </a:extLst>
          </p:cNvPr>
          <p:cNvSpPr>
            <a:spLocks noGrp="1"/>
          </p:cNvSpPr>
          <p:nvPr>
            <p:ph idx="1"/>
          </p:nvPr>
        </p:nvSpPr>
        <p:spPr>
          <a:xfrm>
            <a:off x="3869268" y="864108"/>
            <a:ext cx="7315200" cy="4860912"/>
          </a:xfrm>
        </p:spPr>
        <p:txBody>
          <a:bodyPr>
            <a:normAutofit/>
          </a:bodyPr>
          <a:lstStyle/>
          <a:p>
            <a:r>
              <a:rPr lang="de-DE" dirty="0"/>
              <a:t>Infektionswege: Tröpfcheninfektion</a:t>
            </a:r>
          </a:p>
          <a:p>
            <a:pPr lvl="1"/>
            <a:r>
              <a:rPr lang="de-DE" dirty="0"/>
              <a:t>Erreger werden durch Husten, Niesen oder Sprechen verteilt</a:t>
            </a:r>
          </a:p>
          <a:p>
            <a:r>
              <a:rPr lang="de-DE" dirty="0"/>
              <a:t>Inkubationszeit: 14- 21 Tage</a:t>
            </a:r>
          </a:p>
          <a:p>
            <a:r>
              <a:rPr lang="de-DE" dirty="0"/>
              <a:t>Nach einer durchlebten Infektion </a:t>
            </a:r>
            <a:r>
              <a:rPr lang="de-DE" dirty="0">
                <a:sym typeface="Wingdings" panose="05000000000000000000" pitchFamily="2" charset="2"/>
              </a:rPr>
              <a:t> lebenslange Immunität</a:t>
            </a:r>
            <a:endParaRPr lang="de-DE" dirty="0"/>
          </a:p>
          <a:p>
            <a:endParaRPr lang="de-DE" dirty="0"/>
          </a:p>
          <a:p>
            <a:pPr lvl="1"/>
            <a:endParaRPr lang="de-DE" dirty="0"/>
          </a:p>
        </p:txBody>
      </p:sp>
      <p:sp>
        <p:nvSpPr>
          <p:cNvPr id="7" name="Foliennummernplatzhalter 6">
            <a:extLst>
              <a:ext uri="{FF2B5EF4-FFF2-40B4-BE49-F238E27FC236}">
                <a16:creationId xmlns:a16="http://schemas.microsoft.com/office/drawing/2014/main" id="{6ED8B2CF-F8C4-4945-A659-FB2696BBC065}"/>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002638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C981A5-D3F9-4DD9-ADF2-B00650105716}"/>
              </a:ext>
            </a:extLst>
          </p:cNvPr>
          <p:cNvSpPr>
            <a:spLocks noGrp="1"/>
          </p:cNvSpPr>
          <p:nvPr>
            <p:ph type="title"/>
          </p:nvPr>
        </p:nvSpPr>
        <p:spPr/>
        <p:txBody>
          <a:bodyPr>
            <a:normAutofit/>
          </a:bodyPr>
          <a:lstStyle/>
          <a:p>
            <a:r>
              <a:rPr lang="de-DE" sz="3200" dirty="0"/>
              <a:t>Symptome und Komplikationen</a:t>
            </a:r>
          </a:p>
        </p:txBody>
      </p:sp>
      <p:sp>
        <p:nvSpPr>
          <p:cNvPr id="3" name="Inhaltsplatzhalter 2">
            <a:extLst>
              <a:ext uri="{FF2B5EF4-FFF2-40B4-BE49-F238E27FC236}">
                <a16:creationId xmlns:a16="http://schemas.microsoft.com/office/drawing/2014/main" id="{A05D98B7-E777-462D-BFA6-6E0A5B5724EF}"/>
              </a:ext>
            </a:extLst>
          </p:cNvPr>
          <p:cNvSpPr>
            <a:spLocks noGrp="1"/>
          </p:cNvSpPr>
          <p:nvPr>
            <p:ph idx="1"/>
          </p:nvPr>
        </p:nvSpPr>
        <p:spPr/>
        <p:txBody>
          <a:bodyPr>
            <a:normAutofit/>
          </a:bodyPr>
          <a:lstStyle/>
          <a:p>
            <a:r>
              <a:rPr lang="de-DE" dirty="0"/>
              <a:t>Erkältungsähnliche Symptome wie leichtes Fieber, Husten, Schnupfen und leichte bis mäßige Kopfschmerzen</a:t>
            </a:r>
          </a:p>
          <a:p>
            <a:r>
              <a:rPr lang="de-DE" dirty="0"/>
              <a:t>Hautausschlag für einige Tage, welcher sich über den ganzen Körper ausbreitet</a:t>
            </a:r>
          </a:p>
          <a:p>
            <a:r>
              <a:rPr lang="de-DE" dirty="0"/>
              <a:t>Komplikationen:</a:t>
            </a:r>
          </a:p>
          <a:p>
            <a:pPr lvl="1"/>
            <a:r>
              <a:rPr lang="de-DE" dirty="0"/>
              <a:t>Kinder: meist leichter Verlauf</a:t>
            </a:r>
          </a:p>
          <a:p>
            <a:pPr lvl="1"/>
            <a:r>
              <a:rPr lang="de-DE" dirty="0"/>
              <a:t>Jugendliche/Erwachsene: geschwollene/schmerzende Gelenke, Entzündung des Gehirns oder des Herzmuskels</a:t>
            </a:r>
          </a:p>
          <a:p>
            <a:pPr lvl="1"/>
            <a:r>
              <a:rPr lang="de-DE" dirty="0"/>
              <a:t>Schwangere: Übertragung des Virus an das ungeborene Kind</a:t>
            </a:r>
          </a:p>
          <a:p>
            <a:pPr lvl="2"/>
            <a:r>
              <a:rPr lang="de-DE" dirty="0"/>
              <a:t>Schäden am Innenohr, Herz, Auge und seltener an anderen Organen wie Gehirn, Leber oder Milz</a:t>
            </a:r>
          </a:p>
        </p:txBody>
      </p:sp>
      <p:sp>
        <p:nvSpPr>
          <p:cNvPr id="5" name="Foliennummernplatzhalter 4">
            <a:extLst>
              <a:ext uri="{FF2B5EF4-FFF2-40B4-BE49-F238E27FC236}">
                <a16:creationId xmlns:a16="http://schemas.microsoft.com/office/drawing/2014/main" id="{E904B605-E941-462E-89C4-00083BF9A8A6}"/>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435590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7081DE-7616-47D4-B28C-D2C116A4E072}"/>
              </a:ext>
            </a:extLst>
          </p:cNvPr>
          <p:cNvSpPr>
            <a:spLocks noGrp="1"/>
          </p:cNvSpPr>
          <p:nvPr>
            <p:ph type="title"/>
          </p:nvPr>
        </p:nvSpPr>
        <p:spPr/>
        <p:txBody>
          <a:bodyPr/>
          <a:lstStyle/>
          <a:p>
            <a:r>
              <a:rPr lang="de-DE" dirty="0"/>
              <a:t>Therapie</a:t>
            </a:r>
          </a:p>
        </p:txBody>
      </p:sp>
      <p:sp>
        <p:nvSpPr>
          <p:cNvPr id="3" name="Inhaltsplatzhalter 2">
            <a:extLst>
              <a:ext uri="{FF2B5EF4-FFF2-40B4-BE49-F238E27FC236}">
                <a16:creationId xmlns:a16="http://schemas.microsoft.com/office/drawing/2014/main" id="{3274F043-A4BF-4180-8B18-96FFC6B0FC63}"/>
              </a:ext>
            </a:extLst>
          </p:cNvPr>
          <p:cNvSpPr>
            <a:spLocks noGrp="1"/>
          </p:cNvSpPr>
          <p:nvPr>
            <p:ph idx="1"/>
          </p:nvPr>
        </p:nvSpPr>
        <p:spPr>
          <a:xfrm>
            <a:off x="3698787" y="2541799"/>
            <a:ext cx="7315200" cy="5120640"/>
          </a:xfrm>
        </p:spPr>
        <p:txBody>
          <a:bodyPr/>
          <a:lstStyle/>
          <a:p>
            <a:r>
              <a:rPr lang="de-DE" dirty="0">
                <a:sym typeface="Wingdings" panose="05000000000000000000" pitchFamily="2" charset="2"/>
              </a:rPr>
              <a:t>Symptomatische Therapie</a:t>
            </a:r>
          </a:p>
          <a:p>
            <a:r>
              <a:rPr lang="de-DE" dirty="0">
                <a:sym typeface="Wingdings" panose="05000000000000000000" pitchFamily="2" charset="2"/>
              </a:rPr>
              <a:t>Behandlung des Ausschlages</a:t>
            </a:r>
          </a:p>
        </p:txBody>
      </p:sp>
      <p:sp>
        <p:nvSpPr>
          <p:cNvPr id="5" name="Foliennummernplatzhalter 4">
            <a:extLst>
              <a:ext uri="{FF2B5EF4-FFF2-40B4-BE49-F238E27FC236}">
                <a16:creationId xmlns:a16="http://schemas.microsoft.com/office/drawing/2014/main" id="{8886E13A-5514-47C2-8DC6-E2E75162F86F}"/>
              </a:ext>
            </a:extLst>
          </p:cNvPr>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7" name="Grafik 6">
            <a:extLst>
              <a:ext uri="{FF2B5EF4-FFF2-40B4-BE49-F238E27FC236}">
                <a16:creationId xmlns:a16="http://schemas.microsoft.com/office/drawing/2014/main" id="{4A09958C-14F0-4963-8AC5-BC762C07F271}"/>
              </a:ext>
            </a:extLst>
          </p:cNvPr>
          <p:cNvPicPr>
            <a:picLocks noChangeAspect="1"/>
          </p:cNvPicPr>
          <p:nvPr/>
        </p:nvPicPr>
        <p:blipFill>
          <a:blip r:embed="rId2"/>
          <a:stretch>
            <a:fillRect/>
          </a:stretch>
        </p:blipFill>
        <p:spPr>
          <a:xfrm>
            <a:off x="5983233" y="1091536"/>
            <a:ext cx="4410075" cy="2900525"/>
          </a:xfrm>
          <a:prstGeom prst="rect">
            <a:avLst/>
          </a:prstGeom>
        </p:spPr>
      </p:pic>
    </p:spTree>
    <p:extLst>
      <p:ext uri="{BB962C8B-B14F-4D97-AF65-F5344CB8AC3E}">
        <p14:creationId xmlns:p14="http://schemas.microsoft.com/office/powerpoint/2010/main" val="2217585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9C35E5-ECCD-4912-9272-2D9C1EE192EC}"/>
              </a:ext>
            </a:extLst>
          </p:cNvPr>
          <p:cNvSpPr>
            <a:spLocks noGrp="1"/>
          </p:cNvSpPr>
          <p:nvPr>
            <p:ph type="title"/>
          </p:nvPr>
        </p:nvSpPr>
        <p:spPr/>
        <p:txBody>
          <a:bodyPr/>
          <a:lstStyle/>
          <a:p>
            <a:r>
              <a:rPr lang="de-DE" dirty="0"/>
              <a:t>Prävention</a:t>
            </a:r>
          </a:p>
        </p:txBody>
      </p:sp>
      <p:sp>
        <p:nvSpPr>
          <p:cNvPr id="3" name="Inhaltsplatzhalter 2">
            <a:extLst>
              <a:ext uri="{FF2B5EF4-FFF2-40B4-BE49-F238E27FC236}">
                <a16:creationId xmlns:a16="http://schemas.microsoft.com/office/drawing/2014/main" id="{26B5F9FF-096E-40C4-97CA-763404468B01}"/>
              </a:ext>
            </a:extLst>
          </p:cNvPr>
          <p:cNvSpPr>
            <a:spLocks noGrp="1"/>
          </p:cNvSpPr>
          <p:nvPr>
            <p:ph idx="1"/>
          </p:nvPr>
        </p:nvSpPr>
        <p:spPr/>
        <p:txBody>
          <a:bodyPr>
            <a:normAutofit/>
          </a:bodyPr>
          <a:lstStyle/>
          <a:p>
            <a:r>
              <a:rPr lang="de-DE" dirty="0"/>
              <a:t>Impfen: </a:t>
            </a:r>
          </a:p>
          <a:p>
            <a:pPr lvl="1"/>
            <a:r>
              <a:rPr lang="de-DE" dirty="0"/>
              <a:t>Kombinationsimpfstoff: Masern, Mumps, Röteln und Windpocken</a:t>
            </a:r>
          </a:p>
          <a:p>
            <a:pPr lvl="1"/>
            <a:r>
              <a:rPr lang="de-DE" dirty="0"/>
              <a:t>Zwei Impfdosen</a:t>
            </a:r>
          </a:p>
          <a:p>
            <a:pPr lvl="1"/>
            <a:r>
              <a:rPr lang="de-DE" dirty="0"/>
              <a:t>Sehr hoher Schutz</a:t>
            </a:r>
          </a:p>
          <a:p>
            <a:pPr lvl="1"/>
            <a:endParaRPr lang="de-DE" dirty="0"/>
          </a:p>
          <a:p>
            <a:pPr lvl="1"/>
            <a:r>
              <a:rPr lang="de-DE" dirty="0">
                <a:sym typeface="Wingdings" panose="05000000000000000000" pitchFamily="2" charset="2"/>
              </a:rPr>
              <a:t>Verträglichkeit:</a:t>
            </a:r>
          </a:p>
          <a:p>
            <a:pPr lvl="2"/>
            <a:r>
              <a:rPr lang="de-DE" dirty="0">
                <a:sym typeface="Wingdings" panose="05000000000000000000" pitchFamily="2" charset="2"/>
              </a:rPr>
              <a:t>Gut verträglich</a:t>
            </a:r>
          </a:p>
          <a:p>
            <a:pPr lvl="2"/>
            <a:r>
              <a:rPr lang="de-DE" dirty="0">
                <a:sym typeface="Wingdings" panose="05000000000000000000" pitchFamily="2" charset="2"/>
              </a:rPr>
              <a:t>Rötung und Schwellung der Einstichstelle</a:t>
            </a:r>
            <a:br>
              <a:rPr lang="de-DE" dirty="0">
                <a:sym typeface="Wingdings" panose="05000000000000000000" pitchFamily="2" charset="2"/>
              </a:rPr>
            </a:br>
            <a:br>
              <a:rPr lang="de-DE" dirty="0">
                <a:sym typeface="Wingdings" panose="05000000000000000000" pitchFamily="2" charset="2"/>
              </a:rPr>
            </a:br>
            <a:br>
              <a:rPr lang="de-DE" dirty="0">
                <a:sym typeface="Wingdings" panose="05000000000000000000" pitchFamily="2" charset="2"/>
              </a:rPr>
            </a:br>
            <a:br>
              <a:rPr lang="de-DE" dirty="0">
                <a:sym typeface="Wingdings" panose="05000000000000000000" pitchFamily="2" charset="2"/>
              </a:rPr>
            </a:br>
            <a:endParaRPr lang="de-DE" dirty="0">
              <a:sym typeface="Wingdings" panose="05000000000000000000" pitchFamily="2" charset="2"/>
            </a:endParaRPr>
          </a:p>
        </p:txBody>
      </p:sp>
      <p:sp>
        <p:nvSpPr>
          <p:cNvPr id="5" name="Foliennummernplatzhalter 4">
            <a:extLst>
              <a:ext uri="{FF2B5EF4-FFF2-40B4-BE49-F238E27FC236}">
                <a16:creationId xmlns:a16="http://schemas.microsoft.com/office/drawing/2014/main" id="{A891C992-F359-4D52-BFBE-4A81BAB50D57}"/>
              </a:ext>
            </a:extLst>
          </p:cNvPr>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6" name="Grafik 5">
            <a:extLst>
              <a:ext uri="{FF2B5EF4-FFF2-40B4-BE49-F238E27FC236}">
                <a16:creationId xmlns:a16="http://schemas.microsoft.com/office/drawing/2014/main" id="{F5B92A71-3C23-45F4-BAA5-0AD648D607F3}"/>
              </a:ext>
            </a:extLst>
          </p:cNvPr>
          <p:cNvPicPr>
            <a:picLocks noChangeAspect="1"/>
          </p:cNvPicPr>
          <p:nvPr/>
        </p:nvPicPr>
        <p:blipFill>
          <a:blip r:embed="rId2"/>
          <a:stretch>
            <a:fillRect/>
          </a:stretch>
        </p:blipFill>
        <p:spPr>
          <a:xfrm>
            <a:off x="8784907" y="2973705"/>
            <a:ext cx="2754630" cy="1836420"/>
          </a:xfrm>
          <a:prstGeom prst="rect">
            <a:avLst/>
          </a:prstGeom>
        </p:spPr>
      </p:pic>
    </p:spTree>
    <p:extLst>
      <p:ext uri="{BB962C8B-B14F-4D97-AF65-F5344CB8AC3E}">
        <p14:creationId xmlns:p14="http://schemas.microsoft.com/office/powerpoint/2010/main" val="630260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B79630-B763-4F49-952E-EE4BE159BDE5}"/>
              </a:ext>
            </a:extLst>
          </p:cNvPr>
          <p:cNvSpPr>
            <a:spLocks noGrp="1"/>
          </p:cNvSpPr>
          <p:nvPr>
            <p:ph type="title"/>
          </p:nvPr>
        </p:nvSpPr>
        <p:spPr/>
        <p:txBody>
          <a:bodyPr/>
          <a:lstStyle/>
          <a:p>
            <a:r>
              <a:rPr lang="de-DE" dirty="0"/>
              <a:t>Quellen</a:t>
            </a:r>
          </a:p>
        </p:txBody>
      </p:sp>
      <p:sp>
        <p:nvSpPr>
          <p:cNvPr id="3" name="Inhaltsplatzhalter 2">
            <a:extLst>
              <a:ext uri="{FF2B5EF4-FFF2-40B4-BE49-F238E27FC236}">
                <a16:creationId xmlns:a16="http://schemas.microsoft.com/office/drawing/2014/main" id="{679513A8-3EC4-4B85-987E-57883143AFF0}"/>
              </a:ext>
            </a:extLst>
          </p:cNvPr>
          <p:cNvSpPr>
            <a:spLocks noGrp="1"/>
          </p:cNvSpPr>
          <p:nvPr>
            <p:ph idx="1"/>
          </p:nvPr>
        </p:nvSpPr>
        <p:spPr/>
        <p:txBody>
          <a:bodyPr>
            <a:normAutofit/>
          </a:bodyPr>
          <a:lstStyle/>
          <a:p>
            <a:r>
              <a:rPr lang="de-DE" sz="1200" b="1" dirty="0"/>
              <a:t>Johann</a:t>
            </a:r>
            <a:r>
              <a:rPr lang="de-DE" sz="1200" dirty="0"/>
              <a:t>, Volker(2018): Röteln, URL: </a:t>
            </a:r>
            <a:r>
              <a:rPr lang="de-DE" sz="1200" dirty="0">
                <a:hlinkClick r:id="rId2"/>
              </a:rPr>
              <a:t>https://www.infektionsschutz.de/erregersteckbriefe/roeteln.html</a:t>
            </a:r>
            <a:r>
              <a:rPr lang="de-DE" sz="1200" dirty="0"/>
              <a:t> , Aufruf am 09.09.2020.</a:t>
            </a:r>
            <a:br>
              <a:rPr lang="de-DE" sz="1200" dirty="0"/>
            </a:br>
            <a:endParaRPr lang="de-DE" sz="1200" dirty="0"/>
          </a:p>
          <a:p>
            <a:r>
              <a:rPr lang="de-DE" sz="1200" b="1" dirty="0" err="1"/>
              <a:t>Matzik</a:t>
            </a:r>
            <a:r>
              <a:rPr lang="de-DE" sz="1200" dirty="0"/>
              <a:t>, Sophie (2018): Röteln, URL: </a:t>
            </a:r>
            <a:r>
              <a:rPr lang="de-DE" sz="1200" dirty="0">
                <a:hlinkClick r:id="rId3"/>
              </a:rPr>
              <a:t>https://www.netdoktor.de/krankheiten/roeteln/</a:t>
            </a:r>
            <a:r>
              <a:rPr lang="de-DE" sz="1200" dirty="0"/>
              <a:t> , Aufruf am 09.09.2020.</a:t>
            </a:r>
          </a:p>
        </p:txBody>
      </p:sp>
      <p:sp>
        <p:nvSpPr>
          <p:cNvPr id="5" name="Foliennummernplatzhalter 4">
            <a:extLst>
              <a:ext uri="{FF2B5EF4-FFF2-40B4-BE49-F238E27FC236}">
                <a16:creationId xmlns:a16="http://schemas.microsoft.com/office/drawing/2014/main" id="{9272A5F8-6B58-4982-B7F5-B47F4C1B68BD}"/>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104058251"/>
      </p:ext>
    </p:extLst>
  </p:cSld>
  <p:clrMapOvr>
    <a:masterClrMapping/>
  </p:clrMapOvr>
</p:sld>
</file>

<file path=ppt/theme/theme1.xml><?xml version="1.0" encoding="utf-8"?>
<a:theme xmlns:a="http://schemas.openxmlformats.org/drawingml/2006/main" name="Rahmen">
  <a:themeElements>
    <a:clrScheme name="Grü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ahmen">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Rahm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TM03457475[[fn=Rahmen]]</Template>
  <TotalTime>0</TotalTime>
  <Words>260</Words>
  <Application>Microsoft Office PowerPoint</Application>
  <PresentationFormat>Breitbild</PresentationFormat>
  <Paragraphs>47</Paragraphs>
  <Slides>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Calibri</vt:lpstr>
      <vt:lpstr>Corbel</vt:lpstr>
      <vt:lpstr>Wingdings 2</vt:lpstr>
      <vt:lpstr>Rahmen</vt:lpstr>
      <vt:lpstr>Röteln</vt:lpstr>
      <vt:lpstr>Inhalt</vt:lpstr>
      <vt:lpstr>Definition</vt:lpstr>
      <vt:lpstr>Verbreitung</vt:lpstr>
      <vt:lpstr>Symptome und Komplikationen</vt:lpstr>
      <vt:lpstr>Therapie</vt:lpstr>
      <vt:lpstr>Prävention</vt:lpstr>
      <vt:lpstr>Quellen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Pertussis (Keuchhusten)</dc:title>
  <dc:creator>branscheidn</dc:creator>
  <cp:lastModifiedBy>branscheidn</cp:lastModifiedBy>
  <cp:revision>18</cp:revision>
  <dcterms:created xsi:type="dcterms:W3CDTF">2020-08-06T07:26:28Z</dcterms:created>
  <dcterms:modified xsi:type="dcterms:W3CDTF">2020-09-09T13:33:26Z</dcterms:modified>
</cp:coreProperties>
</file>