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notesMasterIdLst>
    <p:notesMasterId r:id="rId10"/>
  </p:notes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4" d="100"/>
          <a:sy n="84" d="100"/>
        </p:scale>
        <p:origin x="-1536" y="-9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D8122-0BD8-4A27-A1DC-ABFE2A130DB1}" type="datetimeFigureOut">
              <a:rPr lang="de-DE" smtClean="0"/>
              <a:t>16.08.2022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A4418-BCA0-47DD-974C-A7DACE7AD7F1}" type="slidenum">
              <a:rPr lang="de-DE" smtClean="0"/>
              <a:t>‹Nr.›</a:t>
            </a:fld>
            <a:endParaRPr lang="de-DE"/>
          </a:p>
        </p:txBody>
      </p:sp>
    </p:spTree>
    <p:extLst>
      <p:ext uri="{BB962C8B-B14F-4D97-AF65-F5344CB8AC3E}">
        <p14:creationId xmlns:p14="http://schemas.microsoft.com/office/powerpoint/2010/main" val="130393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de-DE"/>
              <a:t>Mastertitelformat bearbeiten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93820AA-C1A7-4BA3-84FC-FD8F59B14E5A}" type="datetime1">
              <a:rPr lang="en-US" smtClean="0"/>
              <a:t>8/16/2022</a:t>
            </a:fld>
            <a:endParaRPr lang="en-US" dirty="0"/>
          </a:p>
        </p:txBody>
      </p:sp>
      <p:sp>
        <p:nvSpPr>
          <p:cNvPr id="5" name="Footer Placeholder 4"/>
          <p:cNvSpPr>
            <a:spLocks noGrp="1"/>
          </p:cNvSpPr>
          <p:nvPr>
            <p:ph type="ftr" sz="quarter" idx="11"/>
          </p:nvPr>
        </p:nvSpPr>
        <p:spPr/>
        <p:txBody>
          <a:bodyPr/>
          <a:lstStyle/>
          <a:p>
            <a:r>
              <a:rPr lang="en-US"/>
              <a:t>IMPF.WIKI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2108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10BB38C-2679-4950-B906-11F93BD29558}" type="datetime1">
              <a:rPr lang="en-US" smtClean="0"/>
              <a:t>8/16/2022</a:t>
            </a:fld>
            <a:endParaRPr lang="en-US" dirty="0"/>
          </a:p>
        </p:txBody>
      </p:sp>
      <p:sp>
        <p:nvSpPr>
          <p:cNvPr id="8" name="Footer Placeholder 7"/>
          <p:cNvSpPr>
            <a:spLocks noGrp="1"/>
          </p:cNvSpPr>
          <p:nvPr>
            <p:ph type="ftr" sz="quarter" idx="11"/>
          </p:nvPr>
        </p:nvSpPr>
        <p:spPr/>
        <p:txBody>
          <a:bodyPr/>
          <a:lstStyle/>
          <a:p>
            <a:r>
              <a:rPr lang="en-US"/>
              <a:t>IMPF.WIKI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2785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3BF3ECB-2E94-4371-8F90-BBBF3F79B8DB}" type="datetime1">
              <a:rPr lang="en-US" smtClean="0"/>
              <a:t>8/16/2022</a:t>
            </a:fld>
            <a:endParaRPr lang="en-US" dirty="0"/>
          </a:p>
        </p:txBody>
      </p:sp>
      <p:sp>
        <p:nvSpPr>
          <p:cNvPr id="8" name="Footer Placeholder 7"/>
          <p:cNvSpPr>
            <a:spLocks noGrp="1"/>
          </p:cNvSpPr>
          <p:nvPr>
            <p:ph type="ftr" sz="quarter" idx="11"/>
          </p:nvPr>
        </p:nvSpPr>
        <p:spPr/>
        <p:txBody>
          <a:bodyPr/>
          <a:lstStyle/>
          <a:p>
            <a:r>
              <a:rPr lang="en-US"/>
              <a:t>IMPF.WIKI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1755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F939AA6-A882-4D4F-A16E-6FA56699F933}" type="datetime1">
              <a:rPr lang="en-US" smtClean="0"/>
              <a:t>8/16/2022</a:t>
            </a:fld>
            <a:endParaRPr lang="en-US" dirty="0"/>
          </a:p>
        </p:txBody>
      </p:sp>
      <p:sp>
        <p:nvSpPr>
          <p:cNvPr id="5" name="Footer Placeholder 4"/>
          <p:cNvSpPr>
            <a:spLocks noGrp="1"/>
          </p:cNvSpPr>
          <p:nvPr>
            <p:ph type="ftr" sz="quarter" idx="11"/>
          </p:nvPr>
        </p:nvSpPr>
        <p:spPr/>
        <p:txBody>
          <a:bodyPr/>
          <a:lstStyle/>
          <a:p>
            <a:r>
              <a:rPr lang="en-US"/>
              <a:t>IMPF.WIKI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6017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C53378F-8C33-4B74-81CC-1BD2A967F6C8}" type="datetime1">
              <a:rPr lang="en-US" smtClean="0"/>
              <a:t>8/16/2022</a:t>
            </a:fld>
            <a:endParaRPr lang="en-US" dirty="0"/>
          </a:p>
        </p:txBody>
      </p:sp>
      <p:sp>
        <p:nvSpPr>
          <p:cNvPr id="5" name="Footer Placeholder 4"/>
          <p:cNvSpPr>
            <a:spLocks noGrp="1"/>
          </p:cNvSpPr>
          <p:nvPr>
            <p:ph type="ftr" sz="quarter" idx="11"/>
          </p:nvPr>
        </p:nvSpPr>
        <p:spPr/>
        <p:txBody>
          <a:bodyPr/>
          <a:lstStyle/>
          <a:p>
            <a:r>
              <a:rPr lang="en-US"/>
              <a:t>IMPF.WIKI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1634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e Placeholder 7"/>
          <p:cNvSpPr>
            <a:spLocks noGrp="1"/>
          </p:cNvSpPr>
          <p:nvPr>
            <p:ph type="dt" sz="half" idx="10"/>
          </p:nvPr>
        </p:nvSpPr>
        <p:spPr/>
        <p:txBody>
          <a:bodyPr/>
          <a:lstStyle/>
          <a:p>
            <a:fld id="{3EB6F6BB-F2D9-4E79-ADF9-AF0EBD5559A9}" type="datetime1">
              <a:rPr lang="en-US" smtClean="0"/>
              <a:t>8/16/2022</a:t>
            </a:fld>
            <a:endParaRPr lang="en-US" dirty="0"/>
          </a:p>
        </p:txBody>
      </p:sp>
      <p:sp>
        <p:nvSpPr>
          <p:cNvPr id="9" name="Footer Placeholder 8"/>
          <p:cNvSpPr>
            <a:spLocks noGrp="1"/>
          </p:cNvSpPr>
          <p:nvPr>
            <p:ph type="ftr" sz="quarter" idx="11"/>
          </p:nvPr>
        </p:nvSpPr>
        <p:spPr/>
        <p:txBody>
          <a:bodyPr/>
          <a:lstStyle/>
          <a:p>
            <a:r>
              <a:rPr lang="en-US"/>
              <a:t>IMPF.WIKI</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130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Date Placeholder 1"/>
          <p:cNvSpPr>
            <a:spLocks noGrp="1"/>
          </p:cNvSpPr>
          <p:nvPr>
            <p:ph type="dt" sz="half" idx="10"/>
          </p:nvPr>
        </p:nvSpPr>
        <p:spPr/>
        <p:txBody>
          <a:bodyPr/>
          <a:lstStyle/>
          <a:p>
            <a:fld id="{53AA43B5-EE58-4498-8C2E-B481C22C98F5}" type="datetime1">
              <a:rPr lang="en-US" smtClean="0"/>
              <a:t>8/16/2022</a:t>
            </a:fld>
            <a:endParaRPr lang="en-US" dirty="0"/>
          </a:p>
        </p:txBody>
      </p:sp>
      <p:sp>
        <p:nvSpPr>
          <p:cNvPr id="11" name="Footer Placeholder 10"/>
          <p:cNvSpPr>
            <a:spLocks noGrp="1"/>
          </p:cNvSpPr>
          <p:nvPr>
            <p:ph type="ftr" sz="quarter" idx="11"/>
          </p:nvPr>
        </p:nvSpPr>
        <p:spPr/>
        <p:txBody>
          <a:bodyPr/>
          <a:lstStyle/>
          <a:p>
            <a:r>
              <a:rPr lang="en-US"/>
              <a:t>IMPF.WIKI</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19983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2" name="Date Placeholder 1"/>
          <p:cNvSpPr>
            <a:spLocks noGrp="1"/>
          </p:cNvSpPr>
          <p:nvPr>
            <p:ph type="dt" sz="half" idx="10"/>
          </p:nvPr>
        </p:nvSpPr>
        <p:spPr/>
        <p:txBody>
          <a:bodyPr/>
          <a:lstStyle/>
          <a:p>
            <a:fld id="{5432DC14-2F22-4C80-87AF-AE5606BD5777}" type="datetime1">
              <a:rPr lang="en-US" smtClean="0"/>
              <a:t>8/16/2022</a:t>
            </a:fld>
            <a:endParaRPr lang="en-US" dirty="0"/>
          </a:p>
        </p:txBody>
      </p:sp>
      <p:sp>
        <p:nvSpPr>
          <p:cNvPr id="7" name="Footer Placeholder 6"/>
          <p:cNvSpPr>
            <a:spLocks noGrp="1"/>
          </p:cNvSpPr>
          <p:nvPr>
            <p:ph type="ftr" sz="quarter" idx="11"/>
          </p:nvPr>
        </p:nvSpPr>
        <p:spPr/>
        <p:txBody>
          <a:bodyPr/>
          <a:lstStyle/>
          <a:p>
            <a:r>
              <a:rPr lang="en-US"/>
              <a:t>IMPF.WIKI</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0917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751A56-096A-4799-BD30-6208140D4338}" type="datetime1">
              <a:rPr lang="en-US" smtClean="0"/>
              <a:t>8/16/2022</a:t>
            </a:fld>
            <a:endParaRPr lang="en-US" dirty="0"/>
          </a:p>
        </p:txBody>
      </p:sp>
      <p:sp>
        <p:nvSpPr>
          <p:cNvPr id="6" name="Footer Placeholder 5"/>
          <p:cNvSpPr>
            <a:spLocks noGrp="1"/>
          </p:cNvSpPr>
          <p:nvPr>
            <p:ph type="ftr" sz="quarter" idx="11"/>
          </p:nvPr>
        </p:nvSpPr>
        <p:spPr/>
        <p:txBody>
          <a:bodyPr/>
          <a:lstStyle/>
          <a:p>
            <a:r>
              <a:rPr lang="en-US"/>
              <a:t>IMPF.WIKI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9347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e-DE"/>
              <a:t>Mastertitelformat bearbeiten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4C7AB1E5-3CA4-4EA1-BFE3-086B23F890CB}" type="datetime1">
              <a:rPr lang="en-US" smtClean="0"/>
              <a:t>8/16/2022</a:t>
            </a:fld>
            <a:endParaRPr lang="en-US" dirty="0"/>
          </a:p>
        </p:txBody>
      </p:sp>
      <p:sp>
        <p:nvSpPr>
          <p:cNvPr id="9" name="Footer Placeholder 8"/>
          <p:cNvSpPr>
            <a:spLocks noGrp="1"/>
          </p:cNvSpPr>
          <p:nvPr>
            <p:ph type="ftr" sz="quarter" idx="11"/>
          </p:nvPr>
        </p:nvSpPr>
        <p:spPr/>
        <p:txBody>
          <a:bodyPr/>
          <a:lstStyle/>
          <a:p>
            <a:r>
              <a:rPr lang="en-US"/>
              <a:t>IMPF.WIKI</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9574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e-DE"/>
              <a:t>Mastertitelformat bearbeiten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50AAE2C7-6223-448F-8DA8-61A24091CD13}" type="datetime1">
              <a:rPr lang="en-US" smtClean="0"/>
              <a:t>8/16/2022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IMPF.WIKI</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3944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C10877A-E367-4EB4-8847-4BB6335B87CE}" type="datetime1">
              <a:rPr lang="en-US" smtClean="0"/>
              <a:t>8/16/2022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IMPF.WIKI</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191715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ki.de/SharedDocs/FAQ/Affenpocken/affenpocken_gesamt.html.Aufruf%20am%2001.08.2022" TargetMode="External"/><Relationship Id="rId2" Type="http://schemas.openxmlformats.org/officeDocument/2006/relationships/hyperlink" Target="https://de.wikipedia.org/wiki/Affenpocken.Aufruf%20am0%201.08.2022" TargetMode="External"/><Relationship Id="rId1" Type="http://schemas.openxmlformats.org/officeDocument/2006/relationships/slideLayout" Target="../slideLayouts/slideLayout2.xml"/><Relationship Id="rId4" Type="http://schemas.openxmlformats.org/officeDocument/2006/relationships/hyperlink" Target="https://www.aidshilfe.de/affenpocken.Aufruf%20am%2001.08.20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FB9A551-E7B0-45B4-B479-9951F3CA1013}"/>
              </a:ext>
            </a:extLst>
          </p:cNvPr>
          <p:cNvSpPr>
            <a:spLocks noGrp="1"/>
          </p:cNvSpPr>
          <p:nvPr>
            <p:ph type="ctrTitle"/>
          </p:nvPr>
        </p:nvSpPr>
        <p:spPr/>
        <p:txBody>
          <a:bodyPr/>
          <a:lstStyle/>
          <a:p>
            <a:r>
              <a:rPr lang="de-DE" dirty="0" smtClean="0"/>
              <a:t>Affenpocken</a:t>
            </a:r>
            <a:br>
              <a:rPr lang="de-DE" dirty="0" smtClean="0"/>
            </a:br>
            <a:endParaRPr lang="de-DE" dirty="0"/>
          </a:p>
        </p:txBody>
      </p:sp>
      <p:sp>
        <p:nvSpPr>
          <p:cNvPr id="3" name="Untertitel 2">
            <a:extLst>
              <a:ext uri="{FF2B5EF4-FFF2-40B4-BE49-F238E27FC236}">
                <a16:creationId xmlns="" xmlns:a16="http://schemas.microsoft.com/office/drawing/2014/main" id="{794F978F-3331-49BA-B682-6A749054D7E0}"/>
              </a:ext>
            </a:extLst>
          </p:cNvPr>
          <p:cNvSpPr>
            <a:spLocks noGrp="1"/>
          </p:cNvSpPr>
          <p:nvPr>
            <p:ph type="subTitle" idx="1"/>
          </p:nvPr>
        </p:nvSpPr>
        <p:spPr/>
        <p:txBody>
          <a:bodyPr/>
          <a:lstStyle/>
          <a:p>
            <a:r>
              <a:rPr lang="de-DE" dirty="0"/>
              <a:t>Erstellt von </a:t>
            </a:r>
            <a:r>
              <a:rPr lang="de-DE" dirty="0" err="1"/>
              <a:t>impf.wiki</a:t>
            </a:r>
            <a:endParaRPr lang="de-DE" dirty="0"/>
          </a:p>
        </p:txBody>
      </p:sp>
      <p:sp>
        <p:nvSpPr>
          <p:cNvPr id="7" name="Foliennummernplatzhalter 6">
            <a:extLst>
              <a:ext uri="{FF2B5EF4-FFF2-40B4-BE49-F238E27FC236}">
                <a16:creationId xmlns="" xmlns:a16="http://schemas.microsoft.com/office/drawing/2014/main" id="{1B34D7CF-1209-4790-8C5C-520FE74A2F06}"/>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376455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BF2B6B2-345B-4781-98BA-0E0322B304BD}"/>
              </a:ext>
            </a:extLst>
          </p:cNvPr>
          <p:cNvSpPr>
            <a:spLocks noGrp="1"/>
          </p:cNvSpPr>
          <p:nvPr>
            <p:ph type="title"/>
          </p:nvPr>
        </p:nvSpPr>
        <p:spPr/>
        <p:txBody>
          <a:bodyPr/>
          <a:lstStyle/>
          <a:p>
            <a:r>
              <a:rPr lang="de-DE" dirty="0"/>
              <a:t>Inhalt</a:t>
            </a:r>
          </a:p>
        </p:txBody>
      </p:sp>
      <p:sp>
        <p:nvSpPr>
          <p:cNvPr id="3" name="Inhaltsplatzhalter 2">
            <a:extLst>
              <a:ext uri="{FF2B5EF4-FFF2-40B4-BE49-F238E27FC236}">
                <a16:creationId xmlns="" xmlns:a16="http://schemas.microsoft.com/office/drawing/2014/main" id="{785C02BD-C4F5-4CCD-AB45-9FAAC0A5BF3A}"/>
              </a:ext>
            </a:extLst>
          </p:cNvPr>
          <p:cNvSpPr>
            <a:spLocks noGrp="1"/>
          </p:cNvSpPr>
          <p:nvPr>
            <p:ph idx="1"/>
          </p:nvPr>
        </p:nvSpPr>
        <p:spPr/>
        <p:txBody>
          <a:bodyPr/>
          <a:lstStyle/>
          <a:p>
            <a:pPr>
              <a:buFont typeface="+mj-lt"/>
              <a:buAutoNum type="arabicPeriod"/>
            </a:pPr>
            <a:r>
              <a:rPr lang="de-DE" dirty="0"/>
              <a:t>Definition</a:t>
            </a:r>
          </a:p>
          <a:p>
            <a:pPr>
              <a:buFont typeface="+mj-lt"/>
              <a:buAutoNum type="arabicPeriod"/>
            </a:pPr>
            <a:r>
              <a:rPr lang="de-DE" dirty="0"/>
              <a:t>Verbreitung</a:t>
            </a:r>
          </a:p>
          <a:p>
            <a:pPr>
              <a:buFont typeface="+mj-lt"/>
              <a:buAutoNum type="arabicPeriod"/>
            </a:pPr>
            <a:r>
              <a:rPr lang="de-DE" dirty="0"/>
              <a:t>Symptome und Komplikationen</a:t>
            </a:r>
          </a:p>
          <a:p>
            <a:pPr>
              <a:buFont typeface="+mj-lt"/>
              <a:buAutoNum type="arabicPeriod"/>
            </a:pPr>
            <a:r>
              <a:rPr lang="de-DE" dirty="0"/>
              <a:t>Therapie</a:t>
            </a:r>
          </a:p>
          <a:p>
            <a:pPr>
              <a:buFont typeface="+mj-lt"/>
              <a:buAutoNum type="arabicPeriod"/>
            </a:pPr>
            <a:r>
              <a:rPr lang="de-DE" dirty="0"/>
              <a:t>Prävention</a:t>
            </a:r>
          </a:p>
          <a:p>
            <a:pPr>
              <a:buFont typeface="+mj-lt"/>
              <a:buAutoNum type="arabicPeriod"/>
            </a:pPr>
            <a:r>
              <a:rPr lang="de-DE" dirty="0"/>
              <a:t>Quellen</a:t>
            </a:r>
          </a:p>
          <a:p>
            <a:endParaRPr lang="de-DE" dirty="0"/>
          </a:p>
        </p:txBody>
      </p:sp>
      <p:sp>
        <p:nvSpPr>
          <p:cNvPr id="5" name="Foliennummernplatzhalter 4">
            <a:extLst>
              <a:ext uri="{FF2B5EF4-FFF2-40B4-BE49-F238E27FC236}">
                <a16:creationId xmlns="" xmlns:a16="http://schemas.microsoft.com/office/drawing/2014/main" id="{EAEDD8EF-37E6-4C3D-B327-68D4A0CFE739}"/>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4118" y="3352798"/>
            <a:ext cx="1906434" cy="2325511"/>
          </a:xfrm>
          <a:prstGeom prst="rect">
            <a:avLst/>
          </a:prstGeom>
        </p:spPr>
      </p:pic>
    </p:spTree>
    <p:extLst>
      <p:ext uri="{BB962C8B-B14F-4D97-AF65-F5344CB8AC3E}">
        <p14:creationId xmlns:p14="http://schemas.microsoft.com/office/powerpoint/2010/main" val="3567653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A3B222E-7901-4110-B138-0F9C3BAACF48}"/>
              </a:ext>
            </a:extLst>
          </p:cNvPr>
          <p:cNvSpPr>
            <a:spLocks noGrp="1"/>
          </p:cNvSpPr>
          <p:nvPr>
            <p:ph type="title"/>
          </p:nvPr>
        </p:nvSpPr>
        <p:spPr/>
        <p:txBody>
          <a:bodyPr/>
          <a:lstStyle/>
          <a:p>
            <a:r>
              <a:rPr lang="de-DE" dirty="0"/>
              <a:t>Definition</a:t>
            </a:r>
          </a:p>
        </p:txBody>
      </p:sp>
      <p:sp>
        <p:nvSpPr>
          <p:cNvPr id="3" name="Inhaltsplatzhalter 2">
            <a:extLst>
              <a:ext uri="{FF2B5EF4-FFF2-40B4-BE49-F238E27FC236}">
                <a16:creationId xmlns="" xmlns:a16="http://schemas.microsoft.com/office/drawing/2014/main" id="{E4C5C505-5BBB-4D4B-8AF4-AA1261E23B62}"/>
              </a:ext>
            </a:extLst>
          </p:cNvPr>
          <p:cNvSpPr>
            <a:spLocks noGrp="1"/>
          </p:cNvSpPr>
          <p:nvPr>
            <p:ph idx="1"/>
          </p:nvPr>
        </p:nvSpPr>
        <p:spPr>
          <a:xfrm>
            <a:off x="3869268" y="293511"/>
            <a:ext cx="7315200" cy="5046133"/>
          </a:xfrm>
        </p:spPr>
        <p:txBody>
          <a:bodyPr/>
          <a:lstStyle/>
          <a:p>
            <a:pPr marL="0" indent="0">
              <a:buNone/>
            </a:pPr>
            <a:r>
              <a:rPr lang="de-DE" dirty="0" smtClean="0"/>
              <a:t>Die Affenpocken sind eine virale Infektionskrankheit, welche durch das </a:t>
            </a:r>
            <a:r>
              <a:rPr lang="de-DE" dirty="0" err="1" smtClean="0"/>
              <a:t>Monkeypox</a:t>
            </a:r>
            <a:r>
              <a:rPr lang="de-DE" dirty="0" smtClean="0"/>
              <a:t> Virus verursacht werden. Risikogebiete der Affenpocken sind West-und Zentralafrika, seit Frühjahr 2022 breiten sie sich allerdings in großen Teilen Europas und Nordamerikas aus. Verbreitet werden die Affenpocken als Schmierinfektion, zum Beispiel über Oberflächen oder bei sexuellen Kontakten. Typische Symptome bei der Erkrankung sind Fieber</a:t>
            </a:r>
            <a:r>
              <a:rPr lang="de-DE" dirty="0"/>
              <a:t>, Schmerzen, geschwollene Lymphknoten und Hautveränderungen, welche sich hauptsächlich im Gesicht und auf Hand- und Fußflächen </a:t>
            </a:r>
            <a:r>
              <a:rPr lang="de-DE" dirty="0" smtClean="0"/>
              <a:t>ausbreiten.    </a:t>
            </a:r>
          </a:p>
        </p:txBody>
      </p:sp>
      <p:sp>
        <p:nvSpPr>
          <p:cNvPr id="8" name="Foliennummernplatzhalter 7">
            <a:extLst>
              <a:ext uri="{FF2B5EF4-FFF2-40B4-BE49-F238E27FC236}">
                <a16:creationId xmlns="" xmlns:a16="http://schemas.microsoft.com/office/drawing/2014/main" id="{572EEA2F-4C6C-4E55-8435-BCCA5C6DBC70}"/>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3422" y="4312355"/>
            <a:ext cx="2743201" cy="1828800"/>
          </a:xfrm>
          <a:prstGeom prst="rect">
            <a:avLst/>
          </a:prstGeom>
        </p:spPr>
      </p:pic>
    </p:spTree>
    <p:extLst>
      <p:ext uri="{BB962C8B-B14F-4D97-AF65-F5344CB8AC3E}">
        <p14:creationId xmlns:p14="http://schemas.microsoft.com/office/powerpoint/2010/main" val="1636136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6FB3E9A-87D8-40B4-BF28-B7839A758400}"/>
              </a:ext>
            </a:extLst>
          </p:cNvPr>
          <p:cNvSpPr>
            <a:spLocks noGrp="1"/>
          </p:cNvSpPr>
          <p:nvPr>
            <p:ph type="title"/>
          </p:nvPr>
        </p:nvSpPr>
        <p:spPr/>
        <p:txBody>
          <a:bodyPr/>
          <a:lstStyle/>
          <a:p>
            <a:r>
              <a:rPr lang="de-DE" dirty="0"/>
              <a:t>Verbreitung</a:t>
            </a:r>
          </a:p>
        </p:txBody>
      </p:sp>
      <p:sp>
        <p:nvSpPr>
          <p:cNvPr id="3" name="Inhaltsplatzhalter 2">
            <a:extLst>
              <a:ext uri="{FF2B5EF4-FFF2-40B4-BE49-F238E27FC236}">
                <a16:creationId xmlns="" xmlns:a16="http://schemas.microsoft.com/office/drawing/2014/main" id="{2FAA3A7E-E05B-4C32-B86D-24F68AF541C0}"/>
              </a:ext>
            </a:extLst>
          </p:cNvPr>
          <p:cNvSpPr>
            <a:spLocks noGrp="1"/>
          </p:cNvSpPr>
          <p:nvPr>
            <p:ph idx="1"/>
          </p:nvPr>
        </p:nvSpPr>
        <p:spPr>
          <a:xfrm>
            <a:off x="3869268" y="1298222"/>
            <a:ext cx="7315200" cy="5328356"/>
          </a:xfrm>
        </p:spPr>
        <p:txBody>
          <a:bodyPr>
            <a:normAutofit/>
          </a:bodyPr>
          <a:lstStyle/>
          <a:p>
            <a:endParaRPr lang="de-DE" dirty="0" smtClean="0"/>
          </a:p>
          <a:p>
            <a:endParaRPr lang="de-DE" dirty="0"/>
          </a:p>
          <a:p>
            <a:endParaRPr lang="de-DE" dirty="0" smtClean="0"/>
          </a:p>
          <a:p>
            <a:endParaRPr lang="de-DE" dirty="0"/>
          </a:p>
          <a:p>
            <a:r>
              <a:rPr lang="de-DE" u="sng" dirty="0" smtClean="0"/>
              <a:t>Infektionswege:</a:t>
            </a:r>
            <a:r>
              <a:rPr lang="de-DE" dirty="0" smtClean="0"/>
              <a:t> Schmierinfektion ( z.B. Oberflächen, sexuelle Kontakte, etc.)</a:t>
            </a:r>
          </a:p>
          <a:p>
            <a:r>
              <a:rPr lang="de-DE" u="sng" dirty="0" smtClean="0"/>
              <a:t>Inkubationszeit:</a:t>
            </a:r>
            <a:r>
              <a:rPr lang="de-DE" dirty="0" smtClean="0"/>
              <a:t> 5-21 Tage</a:t>
            </a:r>
          </a:p>
          <a:p>
            <a:r>
              <a:rPr lang="de-DE" dirty="0" smtClean="0"/>
              <a:t>Besonders bei dem Ausbruch in 2022 ist, dass die Erkrankten sich  nicht in einem Risikogebiet aufhielten, sondern der Ausbruch vermutlich von einer Gay Pride auf Gran Canaria ausging. </a:t>
            </a:r>
          </a:p>
          <a:p>
            <a:r>
              <a:rPr lang="de-DE" dirty="0" smtClean="0"/>
              <a:t>Bei dem momentanen Ausbruch geht man davon aus, dass viele Infektionen durch sexuelle Kontakte entstehen.</a:t>
            </a:r>
            <a:endParaRPr lang="de-DE" dirty="0"/>
          </a:p>
          <a:p>
            <a:endParaRPr lang="de-DE" dirty="0" smtClean="0"/>
          </a:p>
          <a:p>
            <a:endParaRPr lang="de-DE" dirty="0"/>
          </a:p>
          <a:p>
            <a:endParaRPr lang="de-DE" dirty="0" smtClean="0"/>
          </a:p>
          <a:p>
            <a:endParaRPr lang="de-DE" dirty="0"/>
          </a:p>
          <a:p>
            <a:endParaRPr lang="de-DE" dirty="0" smtClean="0"/>
          </a:p>
          <a:p>
            <a:endParaRPr lang="de-DE" dirty="0"/>
          </a:p>
        </p:txBody>
      </p:sp>
      <p:sp>
        <p:nvSpPr>
          <p:cNvPr id="7" name="Foliennummernplatzhalter 6">
            <a:extLst>
              <a:ext uri="{FF2B5EF4-FFF2-40B4-BE49-F238E27FC236}">
                <a16:creationId xmlns="" xmlns:a16="http://schemas.microsoft.com/office/drawing/2014/main" id="{6ED8B2CF-F8C4-4945-A659-FB2696BBC065}"/>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002638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EC981A5-D3F9-4DD9-ADF2-B00650105716}"/>
              </a:ext>
            </a:extLst>
          </p:cNvPr>
          <p:cNvSpPr>
            <a:spLocks noGrp="1"/>
          </p:cNvSpPr>
          <p:nvPr>
            <p:ph type="title"/>
          </p:nvPr>
        </p:nvSpPr>
        <p:spPr/>
        <p:txBody>
          <a:bodyPr>
            <a:normAutofit/>
          </a:bodyPr>
          <a:lstStyle/>
          <a:p>
            <a:r>
              <a:rPr lang="de-DE" sz="3200" dirty="0"/>
              <a:t>Symptome und Komplikationen</a:t>
            </a:r>
          </a:p>
        </p:txBody>
      </p:sp>
      <p:sp>
        <p:nvSpPr>
          <p:cNvPr id="3" name="Inhaltsplatzhalter 2">
            <a:extLst>
              <a:ext uri="{FF2B5EF4-FFF2-40B4-BE49-F238E27FC236}">
                <a16:creationId xmlns="" xmlns:a16="http://schemas.microsoft.com/office/drawing/2014/main" id="{A05D98B7-E777-462D-BFA6-6E0A5B5724EF}"/>
              </a:ext>
            </a:extLst>
          </p:cNvPr>
          <p:cNvSpPr>
            <a:spLocks noGrp="1"/>
          </p:cNvSpPr>
          <p:nvPr>
            <p:ph idx="1"/>
          </p:nvPr>
        </p:nvSpPr>
        <p:spPr/>
        <p:txBody>
          <a:bodyPr>
            <a:normAutofit/>
          </a:bodyPr>
          <a:lstStyle/>
          <a:p>
            <a:r>
              <a:rPr lang="de-DE" u="sng" dirty="0" smtClean="0"/>
              <a:t>Bei leichten-mittleren Verläufen:</a:t>
            </a:r>
            <a:r>
              <a:rPr lang="de-DE" dirty="0" smtClean="0"/>
              <a:t> </a:t>
            </a:r>
            <a:r>
              <a:rPr lang="de-DE" dirty="0"/>
              <a:t>Fieber, Schmerzen, geschwollene Lymphknoten und Hautveränderungen, welche sich hauptsächlich im Gesicht und auf Hand- und Fußflächen </a:t>
            </a:r>
            <a:r>
              <a:rPr lang="de-DE" dirty="0" smtClean="0"/>
              <a:t>ausbreiten.</a:t>
            </a:r>
          </a:p>
          <a:p>
            <a:r>
              <a:rPr lang="de-DE" u="sng" dirty="0" smtClean="0"/>
              <a:t>Bei schweren Verläufen: </a:t>
            </a:r>
            <a:r>
              <a:rPr lang="de-DE" dirty="0" smtClean="0"/>
              <a:t>Hirnhautentzündungen</a:t>
            </a:r>
            <a:r>
              <a:rPr lang="de-DE" dirty="0"/>
              <a:t>, Lungenentzündungen und Horn-oder </a:t>
            </a:r>
            <a:r>
              <a:rPr lang="de-DE" dirty="0" smtClean="0"/>
              <a:t>Bindehautentzündungen</a:t>
            </a:r>
            <a:r>
              <a:rPr lang="de-DE" dirty="0"/>
              <a:t>.</a:t>
            </a:r>
            <a:endParaRPr lang="de-DE" dirty="0" smtClean="0"/>
          </a:p>
          <a:p>
            <a:r>
              <a:rPr lang="de-DE" u="sng" dirty="0" smtClean="0"/>
              <a:t>Komplikationen:</a:t>
            </a:r>
            <a:r>
              <a:rPr lang="de-DE" dirty="0" smtClean="0"/>
              <a:t> es kann zum Sehverlust kommen </a:t>
            </a:r>
          </a:p>
          <a:p>
            <a:r>
              <a:rPr lang="de-DE" dirty="0" smtClean="0"/>
              <a:t>es kann zu Narbenbildung kommen, aufgrund der Hautveränderungen</a:t>
            </a:r>
            <a:endParaRPr lang="de-DE" dirty="0"/>
          </a:p>
          <a:p>
            <a:endParaRPr lang="de-DE" dirty="0" smtClean="0"/>
          </a:p>
        </p:txBody>
      </p:sp>
      <p:sp>
        <p:nvSpPr>
          <p:cNvPr id="5" name="Foliennummernplatzhalter 4">
            <a:extLst>
              <a:ext uri="{FF2B5EF4-FFF2-40B4-BE49-F238E27FC236}">
                <a16:creationId xmlns="" xmlns:a16="http://schemas.microsoft.com/office/drawing/2014/main" id="{E904B605-E941-462E-89C4-00083BF9A8A6}"/>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6233" y="4475163"/>
            <a:ext cx="2991716" cy="1970793"/>
          </a:xfrm>
          <a:prstGeom prst="rect">
            <a:avLst/>
          </a:prstGeom>
        </p:spPr>
      </p:pic>
    </p:spTree>
    <p:extLst>
      <p:ext uri="{BB962C8B-B14F-4D97-AF65-F5344CB8AC3E}">
        <p14:creationId xmlns:p14="http://schemas.microsoft.com/office/powerpoint/2010/main" val="3435590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27081DE-7616-47D4-B28C-D2C116A4E072}"/>
              </a:ext>
            </a:extLst>
          </p:cNvPr>
          <p:cNvSpPr>
            <a:spLocks noGrp="1"/>
          </p:cNvSpPr>
          <p:nvPr>
            <p:ph type="title"/>
          </p:nvPr>
        </p:nvSpPr>
        <p:spPr/>
        <p:txBody>
          <a:bodyPr/>
          <a:lstStyle/>
          <a:p>
            <a:r>
              <a:rPr lang="de-DE" dirty="0"/>
              <a:t>Therapie</a:t>
            </a:r>
          </a:p>
        </p:txBody>
      </p:sp>
      <p:sp>
        <p:nvSpPr>
          <p:cNvPr id="3" name="Inhaltsplatzhalter 2">
            <a:extLst>
              <a:ext uri="{FF2B5EF4-FFF2-40B4-BE49-F238E27FC236}">
                <a16:creationId xmlns="" xmlns:a16="http://schemas.microsoft.com/office/drawing/2014/main" id="{3274F043-A4BF-4180-8B18-96FFC6B0FC63}"/>
              </a:ext>
            </a:extLst>
          </p:cNvPr>
          <p:cNvSpPr>
            <a:spLocks noGrp="1"/>
          </p:cNvSpPr>
          <p:nvPr>
            <p:ph idx="1"/>
          </p:nvPr>
        </p:nvSpPr>
        <p:spPr/>
        <p:txBody>
          <a:bodyPr/>
          <a:lstStyle/>
          <a:p>
            <a:r>
              <a:rPr lang="de-DE" dirty="0"/>
              <a:t>Ein </a:t>
            </a:r>
            <a:r>
              <a:rPr lang="de-DE" dirty="0" smtClean="0"/>
              <a:t>Medikament (</a:t>
            </a:r>
            <a:r>
              <a:rPr lang="de-DE" dirty="0" err="1" smtClean="0"/>
              <a:t>Tecovirimat</a:t>
            </a:r>
            <a:r>
              <a:rPr lang="de-DE" dirty="0" smtClean="0"/>
              <a:t>) </a:t>
            </a:r>
            <a:r>
              <a:rPr lang="de-DE" dirty="0" smtClean="0"/>
              <a:t>auf dem Markt zur Behandlung von Affenpocken -&gt; zugelassen in der EU</a:t>
            </a:r>
          </a:p>
          <a:p>
            <a:r>
              <a:rPr lang="de-DE" dirty="0" smtClean="0"/>
              <a:t>-&gt; hilft auch gegen andere Pockenarten, wie zum Beispiel Kuhpocken</a:t>
            </a:r>
          </a:p>
          <a:p>
            <a:r>
              <a:rPr lang="de-DE" dirty="0" smtClean="0"/>
              <a:t>Ansonsten können nur die Symptome behandelt und gelindert werden</a:t>
            </a:r>
          </a:p>
          <a:p>
            <a:r>
              <a:rPr lang="de-DE" dirty="0" smtClean="0"/>
              <a:t>Affenpocken </a:t>
            </a:r>
            <a:r>
              <a:rPr lang="de-DE" dirty="0" smtClean="0"/>
              <a:t>sind seit 20.07.2022  </a:t>
            </a:r>
            <a:r>
              <a:rPr lang="de-DE" dirty="0"/>
              <a:t>eine meldepflichtige </a:t>
            </a:r>
            <a:r>
              <a:rPr lang="de-DE" dirty="0" smtClean="0"/>
              <a:t>Erkrankung</a:t>
            </a:r>
          </a:p>
          <a:p>
            <a:r>
              <a:rPr lang="de-DE" dirty="0" smtClean="0"/>
              <a:t>-&gt;</a:t>
            </a:r>
            <a:r>
              <a:rPr lang="de-DE" dirty="0" smtClean="0"/>
              <a:t>was </a:t>
            </a:r>
            <a:r>
              <a:rPr lang="de-DE" dirty="0"/>
              <a:t>bedeutet, dass der Verdacht, die Infektion, der Tod und die Genesung dieser Krankheit gemeldet werden muss.</a:t>
            </a:r>
          </a:p>
          <a:p>
            <a:endParaRPr lang="de-DE" dirty="0"/>
          </a:p>
        </p:txBody>
      </p:sp>
      <p:sp>
        <p:nvSpPr>
          <p:cNvPr id="5" name="Foliennummernplatzhalter 4">
            <a:extLst>
              <a:ext uri="{FF2B5EF4-FFF2-40B4-BE49-F238E27FC236}">
                <a16:creationId xmlns="" xmlns:a16="http://schemas.microsoft.com/office/drawing/2014/main" id="{8886E13A-5514-47C2-8DC6-E2E75162F86F}"/>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217585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29C35E5-ECCD-4912-9272-2D9C1EE192EC}"/>
              </a:ext>
            </a:extLst>
          </p:cNvPr>
          <p:cNvSpPr>
            <a:spLocks noGrp="1"/>
          </p:cNvSpPr>
          <p:nvPr>
            <p:ph type="title"/>
          </p:nvPr>
        </p:nvSpPr>
        <p:spPr/>
        <p:txBody>
          <a:bodyPr/>
          <a:lstStyle/>
          <a:p>
            <a:r>
              <a:rPr lang="de-DE" dirty="0"/>
              <a:t>Prävention</a:t>
            </a:r>
          </a:p>
        </p:txBody>
      </p:sp>
      <p:sp>
        <p:nvSpPr>
          <p:cNvPr id="3" name="Inhaltsplatzhalter 2">
            <a:extLst>
              <a:ext uri="{FF2B5EF4-FFF2-40B4-BE49-F238E27FC236}">
                <a16:creationId xmlns="" xmlns:a16="http://schemas.microsoft.com/office/drawing/2014/main" id="{26B5F9FF-096E-40C4-97CA-763404468B01}"/>
              </a:ext>
            </a:extLst>
          </p:cNvPr>
          <p:cNvSpPr>
            <a:spLocks noGrp="1"/>
          </p:cNvSpPr>
          <p:nvPr>
            <p:ph idx="1"/>
          </p:nvPr>
        </p:nvSpPr>
        <p:spPr>
          <a:xfrm>
            <a:off x="3869268" y="864108"/>
            <a:ext cx="7315200" cy="4170736"/>
          </a:xfrm>
        </p:spPr>
        <p:txBody>
          <a:bodyPr>
            <a:normAutofit/>
          </a:bodyPr>
          <a:lstStyle/>
          <a:p>
            <a:r>
              <a:rPr lang="de-DE" dirty="0" smtClean="0"/>
              <a:t>Hygienemaßnahmen beachten; </a:t>
            </a:r>
            <a:r>
              <a:rPr lang="de-DE" dirty="0"/>
              <a:t>bei einer Infektion sich in Isolation begeben(mindestens 21 Tage</a:t>
            </a:r>
            <a:r>
              <a:rPr lang="de-DE" dirty="0" smtClean="0"/>
              <a:t>); </a:t>
            </a:r>
            <a:r>
              <a:rPr lang="de-DE" dirty="0"/>
              <a:t>Kontaktverfolgung </a:t>
            </a:r>
            <a:r>
              <a:rPr lang="de-DE" dirty="0" smtClean="0"/>
              <a:t>betreiben </a:t>
            </a:r>
            <a:endParaRPr lang="de-DE" u="sng" dirty="0" smtClean="0"/>
          </a:p>
          <a:p>
            <a:r>
              <a:rPr lang="de-DE" u="sng" dirty="0" smtClean="0"/>
              <a:t>Impfen</a:t>
            </a:r>
            <a:r>
              <a:rPr lang="de-DE" u="sng" dirty="0" smtClean="0"/>
              <a:t>:</a:t>
            </a:r>
            <a:r>
              <a:rPr lang="de-DE" dirty="0"/>
              <a:t> </a:t>
            </a:r>
            <a:r>
              <a:rPr lang="de-DE" dirty="0" smtClean="0"/>
              <a:t> </a:t>
            </a:r>
            <a:r>
              <a:rPr lang="de-DE" dirty="0"/>
              <a:t>STIKO empfiehlt </a:t>
            </a:r>
            <a:r>
              <a:rPr lang="de-DE" dirty="0" smtClean="0"/>
              <a:t> </a:t>
            </a:r>
            <a:r>
              <a:rPr lang="de-DE" dirty="0"/>
              <a:t>nachträglichen Impfungen zu </a:t>
            </a:r>
            <a:r>
              <a:rPr lang="de-DE" dirty="0" smtClean="0"/>
              <a:t>priorisieren</a:t>
            </a:r>
          </a:p>
          <a:p>
            <a:r>
              <a:rPr lang="de-DE" dirty="0" smtClean="0"/>
              <a:t>-&gt;</a:t>
            </a:r>
            <a:r>
              <a:rPr lang="de-DE" dirty="0" smtClean="0"/>
              <a:t> zum </a:t>
            </a:r>
            <a:r>
              <a:rPr lang="de-DE" dirty="0"/>
              <a:t>jetzigen Zeitpunkt </a:t>
            </a:r>
            <a:r>
              <a:rPr lang="de-DE" dirty="0" smtClean="0"/>
              <a:t>steht noch </a:t>
            </a:r>
            <a:r>
              <a:rPr lang="de-DE" dirty="0"/>
              <a:t>nicht </a:t>
            </a:r>
            <a:r>
              <a:rPr lang="de-DE" dirty="0" smtClean="0"/>
              <a:t>genügend </a:t>
            </a:r>
            <a:r>
              <a:rPr lang="de-DE" dirty="0"/>
              <a:t>Impfstoff zur Verfügung </a:t>
            </a:r>
            <a:r>
              <a:rPr lang="de-DE" dirty="0" smtClean="0"/>
              <a:t>um vorbeugend </a:t>
            </a:r>
            <a:r>
              <a:rPr lang="de-DE" dirty="0"/>
              <a:t>zu </a:t>
            </a:r>
            <a:r>
              <a:rPr lang="de-DE" dirty="0" smtClean="0"/>
              <a:t>impfen</a:t>
            </a:r>
          </a:p>
          <a:p>
            <a:r>
              <a:rPr lang="de-DE" dirty="0" smtClean="0"/>
              <a:t>Immunität </a:t>
            </a:r>
            <a:r>
              <a:rPr lang="de-DE" dirty="0"/>
              <a:t>nach der Impfung hält mehrere Jahre </a:t>
            </a:r>
            <a:r>
              <a:rPr lang="de-DE" dirty="0" smtClean="0"/>
              <a:t>an -&gt; </a:t>
            </a:r>
            <a:r>
              <a:rPr lang="de-DE" dirty="0"/>
              <a:t>erfolgt durch zwei </a:t>
            </a:r>
            <a:r>
              <a:rPr lang="de-DE" dirty="0" smtClean="0"/>
              <a:t>Impfdosen </a:t>
            </a:r>
            <a:r>
              <a:rPr lang="de-DE" dirty="0"/>
              <a:t>im Abstand von vier Wochen bis zwei </a:t>
            </a:r>
            <a:r>
              <a:rPr lang="de-DE" dirty="0" smtClean="0"/>
              <a:t>Jahren </a:t>
            </a:r>
          </a:p>
          <a:p>
            <a:r>
              <a:rPr lang="de-DE" dirty="0" smtClean="0"/>
              <a:t>Menschen </a:t>
            </a:r>
            <a:r>
              <a:rPr lang="de-DE" dirty="0"/>
              <a:t>die schon </a:t>
            </a:r>
            <a:r>
              <a:rPr lang="de-DE" dirty="0" smtClean="0"/>
              <a:t>gegen Pocken </a:t>
            </a:r>
            <a:r>
              <a:rPr lang="de-DE" dirty="0"/>
              <a:t>geimpft </a:t>
            </a:r>
            <a:r>
              <a:rPr lang="de-DE" dirty="0" smtClean="0"/>
              <a:t>sind-&gt;nur </a:t>
            </a:r>
            <a:r>
              <a:rPr lang="de-DE" dirty="0"/>
              <a:t>eine Impfdosis </a:t>
            </a:r>
            <a:r>
              <a:rPr lang="de-DE" dirty="0" smtClean="0"/>
              <a:t>empfohlen, da Affenpocken </a:t>
            </a:r>
            <a:r>
              <a:rPr lang="de-DE" dirty="0"/>
              <a:t>nah mit den bereits ausgerotteten Menschenpocken </a:t>
            </a:r>
            <a:r>
              <a:rPr lang="de-DE" dirty="0" smtClean="0"/>
              <a:t>verwandt</a:t>
            </a:r>
            <a:endParaRPr lang="de-DE" dirty="0" smtClean="0"/>
          </a:p>
          <a:p>
            <a:endParaRPr lang="de-DE" u="sng" dirty="0" smtClean="0"/>
          </a:p>
        </p:txBody>
      </p:sp>
      <p:sp>
        <p:nvSpPr>
          <p:cNvPr id="5" name="Foliennummernplatzhalter 4">
            <a:extLst>
              <a:ext uri="{FF2B5EF4-FFF2-40B4-BE49-F238E27FC236}">
                <a16:creationId xmlns="" xmlns:a16="http://schemas.microsoft.com/office/drawing/2014/main" id="{A891C992-F359-4D52-BFBE-4A81BAB50D57}"/>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564" y="4594012"/>
            <a:ext cx="2981114" cy="1987409"/>
          </a:xfrm>
          <a:prstGeom prst="rect">
            <a:avLst/>
          </a:prstGeom>
        </p:spPr>
      </p:pic>
    </p:spTree>
    <p:extLst>
      <p:ext uri="{BB962C8B-B14F-4D97-AF65-F5344CB8AC3E}">
        <p14:creationId xmlns:p14="http://schemas.microsoft.com/office/powerpoint/2010/main" val="630260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4B79630-B763-4F49-952E-EE4BE159BDE5}"/>
              </a:ext>
            </a:extLst>
          </p:cNvPr>
          <p:cNvSpPr>
            <a:spLocks noGrp="1"/>
          </p:cNvSpPr>
          <p:nvPr>
            <p:ph type="title"/>
          </p:nvPr>
        </p:nvSpPr>
        <p:spPr/>
        <p:txBody>
          <a:bodyPr/>
          <a:lstStyle/>
          <a:p>
            <a:r>
              <a:rPr lang="de-DE" dirty="0"/>
              <a:t>Quellen</a:t>
            </a:r>
          </a:p>
        </p:txBody>
      </p:sp>
      <p:sp>
        <p:nvSpPr>
          <p:cNvPr id="3" name="Inhaltsplatzhalter 2">
            <a:extLst>
              <a:ext uri="{FF2B5EF4-FFF2-40B4-BE49-F238E27FC236}">
                <a16:creationId xmlns="" xmlns:a16="http://schemas.microsoft.com/office/drawing/2014/main" id="{679513A8-3EC4-4B85-987E-57883143AFF0}"/>
              </a:ext>
            </a:extLst>
          </p:cNvPr>
          <p:cNvSpPr>
            <a:spLocks noGrp="1"/>
          </p:cNvSpPr>
          <p:nvPr>
            <p:ph idx="1"/>
          </p:nvPr>
        </p:nvSpPr>
        <p:spPr/>
        <p:txBody>
          <a:bodyPr>
            <a:normAutofit/>
          </a:bodyPr>
          <a:lstStyle/>
          <a:p>
            <a:r>
              <a:rPr lang="de-DE" dirty="0">
                <a:solidFill>
                  <a:schemeClr val="tx1"/>
                </a:solidFill>
              </a:rPr>
              <a:t>Affenpocken,(08.08.2022), </a:t>
            </a:r>
            <a:r>
              <a:rPr lang="de-DE" dirty="0">
                <a:solidFill>
                  <a:schemeClr val="tx1"/>
                </a:solidFill>
                <a:hlinkClick r:id="rId2"/>
              </a:rPr>
              <a:t>https://de.wikipedia.org/wiki/Affenpocken.Aufruf am0 1.08.2022</a:t>
            </a:r>
            <a:r>
              <a:rPr lang="de-DE" dirty="0" smtClean="0">
                <a:solidFill>
                  <a:schemeClr val="tx1"/>
                </a:solidFill>
              </a:rPr>
              <a:t>.</a:t>
            </a:r>
            <a:endParaRPr lang="de-DE" dirty="0">
              <a:solidFill>
                <a:schemeClr val="tx1"/>
              </a:solidFill>
            </a:endParaRPr>
          </a:p>
          <a:p>
            <a:r>
              <a:rPr lang="de-DE" dirty="0">
                <a:solidFill>
                  <a:schemeClr val="tx1"/>
                </a:solidFill>
              </a:rPr>
              <a:t>Antworten auf häufig gestellte Fragen zu Affenpocken,(25.07.2022), </a:t>
            </a:r>
            <a:r>
              <a:rPr lang="de-DE" dirty="0">
                <a:solidFill>
                  <a:schemeClr val="tx1"/>
                </a:solidFill>
                <a:hlinkClick r:id="rId3"/>
              </a:rPr>
              <a:t>https://www.rki.de/SharedDocs/FAQ/Affenpocken/affenpocken_gesamt.html.Aufruf am 01.08.2022</a:t>
            </a:r>
            <a:r>
              <a:rPr lang="de-DE" dirty="0" smtClean="0">
                <a:solidFill>
                  <a:schemeClr val="tx1"/>
                </a:solidFill>
              </a:rPr>
              <a:t>.</a:t>
            </a:r>
            <a:endParaRPr lang="de-DE" dirty="0">
              <a:solidFill>
                <a:schemeClr val="tx1"/>
              </a:solidFill>
            </a:endParaRPr>
          </a:p>
          <a:p>
            <a:r>
              <a:rPr lang="de-DE" dirty="0">
                <a:solidFill>
                  <a:schemeClr val="tx1"/>
                </a:solidFill>
              </a:rPr>
              <a:t>Affenpocken,(15.07.2022), </a:t>
            </a:r>
            <a:r>
              <a:rPr lang="de-DE" dirty="0">
                <a:solidFill>
                  <a:schemeClr val="tx1">
                    <a:lumMod val="95000"/>
                    <a:lumOff val="5000"/>
                  </a:schemeClr>
                </a:solidFill>
                <a:hlinkClick r:id="rId4"/>
              </a:rPr>
              <a:t>https://www.aidshilfe.de/affenpocken.Aufruf am 01.08.2022</a:t>
            </a:r>
            <a:r>
              <a:rPr lang="de-DE" dirty="0" smtClean="0">
                <a:solidFill>
                  <a:schemeClr val="tx1">
                    <a:lumMod val="95000"/>
                    <a:lumOff val="5000"/>
                  </a:schemeClr>
                </a:solidFill>
              </a:rPr>
              <a:t>.</a:t>
            </a:r>
            <a:endParaRPr lang="de-DE" dirty="0">
              <a:solidFill>
                <a:schemeClr val="tx1">
                  <a:lumMod val="95000"/>
                  <a:lumOff val="5000"/>
                </a:schemeClr>
              </a:solidFill>
            </a:endParaRPr>
          </a:p>
          <a:p>
            <a:r>
              <a:rPr lang="de-DE" dirty="0">
                <a:solidFill>
                  <a:schemeClr val="tx1"/>
                </a:solidFill>
              </a:rPr>
              <a:t>Affenpocken: Sozialbehörde bestätigt zweiten Fall in Hamburg,(31.05.2022),https://www.ndr.de/nachrichten/hamburg/Affenpocken-Sozialbehoerde-bestaetigt-zweiten-Fall-in-Hamburg,affenpocken114.html. Aufruf am 01.08.2022</a:t>
            </a:r>
            <a:r>
              <a:rPr lang="de-DE" dirty="0" smtClean="0">
                <a:solidFill>
                  <a:schemeClr val="tx1"/>
                </a:solidFill>
              </a:rPr>
              <a:t>.</a:t>
            </a:r>
            <a:endParaRPr lang="de-DE" dirty="0">
              <a:solidFill>
                <a:schemeClr val="tx1"/>
              </a:solidFill>
            </a:endParaRPr>
          </a:p>
          <a:p>
            <a:endParaRPr lang="de-DE" dirty="0">
              <a:solidFill>
                <a:schemeClr val="tx1"/>
              </a:solidFill>
            </a:endParaRPr>
          </a:p>
        </p:txBody>
      </p:sp>
      <p:sp>
        <p:nvSpPr>
          <p:cNvPr id="5" name="Foliennummernplatzhalter 4">
            <a:extLst>
              <a:ext uri="{FF2B5EF4-FFF2-40B4-BE49-F238E27FC236}">
                <a16:creationId xmlns="" xmlns:a16="http://schemas.microsoft.com/office/drawing/2014/main" id="{9272A5F8-6B58-4982-B7F5-B47F4C1B68BD}"/>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104058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Rahmen">
  <a:themeElements>
    <a:clrScheme name="Grü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ahmen">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hm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TM03457475[[fn=Rahmen]]</Template>
  <TotalTime>0</TotalTime>
  <Words>428</Words>
  <Application>Microsoft Office PowerPoint</Application>
  <PresentationFormat>Benutzerdefiniert</PresentationFormat>
  <Paragraphs>54</Paragraphs>
  <Slides>8</Slides>
  <Notes>0</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Rahmen</vt:lpstr>
      <vt:lpstr>Affenpocken </vt:lpstr>
      <vt:lpstr>Inhalt</vt:lpstr>
      <vt:lpstr>Definition</vt:lpstr>
      <vt:lpstr>Verbreitung</vt:lpstr>
      <vt:lpstr>Symptome und Komplikationen</vt:lpstr>
      <vt:lpstr>Therapie</vt:lpstr>
      <vt:lpstr>Prävention</vt:lpstr>
      <vt:lpstr>Quellen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Pertussis (Keuchhusten)</dc:title>
  <dc:creator>branscheidn</dc:creator>
  <cp:lastModifiedBy>Praktikantin</cp:lastModifiedBy>
  <cp:revision>36</cp:revision>
  <dcterms:created xsi:type="dcterms:W3CDTF">2020-08-06T07:26:28Z</dcterms:created>
  <dcterms:modified xsi:type="dcterms:W3CDTF">2022-08-16T08:22:38Z</dcterms:modified>
</cp:coreProperties>
</file>