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3" r:id="rId1"/>
  </p:sldMasterIdLst>
  <p:notesMasterIdLst>
    <p:notesMasterId r:id="rId29"/>
  </p:notesMasterIdLst>
  <p:sldIdLst>
    <p:sldId id="256" r:id="rId2"/>
    <p:sldId id="262" r:id="rId3"/>
    <p:sldId id="273" r:id="rId4"/>
    <p:sldId id="292" r:id="rId5"/>
    <p:sldId id="258" r:id="rId6"/>
    <p:sldId id="274" r:id="rId7"/>
    <p:sldId id="277" r:id="rId8"/>
    <p:sldId id="279" r:id="rId9"/>
    <p:sldId id="278" r:id="rId10"/>
    <p:sldId id="285" r:id="rId11"/>
    <p:sldId id="288" r:id="rId12"/>
    <p:sldId id="289" r:id="rId13"/>
    <p:sldId id="290" r:id="rId14"/>
    <p:sldId id="291" r:id="rId15"/>
    <p:sldId id="263" r:id="rId16"/>
    <p:sldId id="293" r:id="rId17"/>
    <p:sldId id="266" r:id="rId18"/>
    <p:sldId id="275" r:id="rId19"/>
    <p:sldId id="281" r:id="rId20"/>
    <p:sldId id="282" r:id="rId21"/>
    <p:sldId id="283" r:id="rId22"/>
    <p:sldId id="284" r:id="rId23"/>
    <p:sldId id="270" r:id="rId24"/>
    <p:sldId id="267" r:id="rId25"/>
    <p:sldId id="268" r:id="rId26"/>
    <p:sldId id="269"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B523"/>
    <a:srgbClr val="7EAA21"/>
    <a:srgbClr val="96B22E"/>
    <a:srgbClr val="DEE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97"/>
    <p:restoredTop sz="94737"/>
  </p:normalViewPr>
  <p:slideViewPr>
    <p:cSldViewPr snapToGrid="0">
      <p:cViewPr>
        <p:scale>
          <a:sx n="96" d="100"/>
          <a:sy n="96" d="100"/>
        </p:scale>
        <p:origin x="704" y="1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ata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37.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ata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39.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37.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39.pn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7CBC2-3A3F-5C46-8A70-648C53472E47}"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de-DE"/>
        </a:p>
      </dgm:t>
    </dgm:pt>
    <dgm:pt modelId="{EE400DCF-02FB-334F-96B0-C8A7F8CBF21A}">
      <dgm:prSet phldrT="[Text]"/>
      <dgm:spPr>
        <a:solidFill>
          <a:srgbClr val="DEEEC3"/>
        </a:solidFill>
        <a:ln>
          <a:solidFill>
            <a:srgbClr val="96B22E"/>
          </a:solidFill>
        </a:ln>
      </dgm:spPr>
      <dgm:t>
        <a:bodyPr/>
        <a:lstStyle/>
        <a:p>
          <a:r>
            <a:rPr lang="de-DE" b="1" dirty="0">
              <a:solidFill>
                <a:schemeClr val="accent1">
                  <a:lumMod val="75000"/>
                </a:schemeClr>
              </a:solidFill>
            </a:rPr>
            <a:t>HPV-Typen</a:t>
          </a:r>
        </a:p>
      </dgm:t>
    </dgm:pt>
    <dgm:pt modelId="{0F743494-A818-8045-AA0F-30F54B1B8873}" type="parTrans" cxnId="{83A7718B-C044-D64A-8F92-FC8F06E949C4}">
      <dgm:prSet/>
      <dgm:spPr/>
      <dgm:t>
        <a:bodyPr/>
        <a:lstStyle/>
        <a:p>
          <a:endParaRPr lang="de-DE"/>
        </a:p>
      </dgm:t>
    </dgm:pt>
    <dgm:pt modelId="{FFFA75C3-413C-954C-AD37-83A0B1818AE7}" type="sibTrans" cxnId="{83A7718B-C044-D64A-8F92-FC8F06E949C4}">
      <dgm:prSet/>
      <dgm:spPr/>
      <dgm:t>
        <a:bodyPr/>
        <a:lstStyle/>
        <a:p>
          <a:endParaRPr lang="de-DE"/>
        </a:p>
      </dgm:t>
    </dgm:pt>
    <dgm:pt modelId="{F16E27F9-22D6-4E40-B248-FE80EED94B7D}" type="asst">
      <dgm:prSet phldrT="[Text]" custT="1"/>
      <dgm:spPr>
        <a:solidFill>
          <a:srgbClr val="DEEEC3"/>
        </a:solidFill>
        <a:ln>
          <a:solidFill>
            <a:srgbClr val="96B22E"/>
          </a:solidFill>
        </a:ln>
      </dgm:spPr>
      <dgm:t>
        <a:bodyPr/>
        <a:lstStyle/>
        <a:p>
          <a:r>
            <a:rPr lang="de-DE" sz="1700" b="1" dirty="0">
              <a:solidFill>
                <a:srgbClr val="96B22E"/>
              </a:solidFill>
            </a:rPr>
            <a:t>Hochrisiko</a:t>
          </a:r>
        </a:p>
        <a:p>
          <a:r>
            <a:rPr lang="de-DE" sz="1400" dirty="0">
              <a:solidFill>
                <a:srgbClr val="96B22E"/>
              </a:solidFill>
            </a:rPr>
            <a:t>(v.a. HPV 16 und 18)</a:t>
          </a:r>
        </a:p>
      </dgm:t>
    </dgm:pt>
    <dgm:pt modelId="{84BD73E2-B00C-B440-89D6-C3FA1B52B02A}" type="parTrans" cxnId="{8629C346-3EC2-C243-9FC9-7B8499338A94}">
      <dgm:prSet/>
      <dgm:spPr/>
      <dgm:t>
        <a:bodyPr/>
        <a:lstStyle/>
        <a:p>
          <a:endParaRPr lang="de-DE"/>
        </a:p>
      </dgm:t>
    </dgm:pt>
    <dgm:pt modelId="{6E043AE9-49B5-914D-91B1-DADAC2F37B87}" type="sibTrans" cxnId="{8629C346-3EC2-C243-9FC9-7B8499338A94}">
      <dgm:prSet/>
      <dgm:spPr/>
      <dgm:t>
        <a:bodyPr/>
        <a:lstStyle/>
        <a:p>
          <a:endParaRPr lang="de-DE"/>
        </a:p>
      </dgm:t>
    </dgm:pt>
    <dgm:pt modelId="{14761DC2-F505-914B-B5C4-9052E78F59A4}" type="asst">
      <dgm:prSet custT="1"/>
      <dgm:spPr>
        <a:solidFill>
          <a:srgbClr val="DEEEC3"/>
        </a:solidFill>
        <a:ln>
          <a:solidFill>
            <a:srgbClr val="96B22E"/>
          </a:solidFill>
        </a:ln>
      </dgm:spPr>
      <dgm:t>
        <a:bodyPr/>
        <a:lstStyle/>
        <a:p>
          <a:r>
            <a:rPr lang="de-DE" sz="1700" b="1" dirty="0">
              <a:solidFill>
                <a:srgbClr val="96B22E"/>
              </a:solidFill>
            </a:rPr>
            <a:t>Niedrigrisiko</a:t>
          </a:r>
        </a:p>
        <a:p>
          <a:r>
            <a:rPr lang="de-DE" sz="1400" dirty="0">
              <a:solidFill>
                <a:srgbClr val="96B22E"/>
              </a:solidFill>
            </a:rPr>
            <a:t>(v.a. HPV 6 und 11)</a:t>
          </a:r>
        </a:p>
      </dgm:t>
    </dgm:pt>
    <dgm:pt modelId="{34403377-DF59-5747-A57C-8E366BEC6B10}" type="parTrans" cxnId="{81B8EFA8-5133-AE4C-944C-A007D7F4A99A}">
      <dgm:prSet/>
      <dgm:spPr/>
      <dgm:t>
        <a:bodyPr/>
        <a:lstStyle/>
        <a:p>
          <a:endParaRPr lang="de-DE"/>
        </a:p>
      </dgm:t>
    </dgm:pt>
    <dgm:pt modelId="{59B3E492-A773-134B-97A5-E610B9BAB2A5}" type="sibTrans" cxnId="{81B8EFA8-5133-AE4C-944C-A007D7F4A99A}">
      <dgm:prSet/>
      <dgm:spPr/>
      <dgm:t>
        <a:bodyPr/>
        <a:lstStyle/>
        <a:p>
          <a:endParaRPr lang="de-DE"/>
        </a:p>
      </dgm:t>
    </dgm:pt>
    <dgm:pt modelId="{E3104C35-A65F-554F-B4A1-09C0C429F207}" type="asst">
      <dgm:prSet/>
      <dgm:spPr>
        <a:solidFill>
          <a:srgbClr val="DEEEC3"/>
        </a:solidFill>
        <a:ln>
          <a:solidFill>
            <a:srgbClr val="96B22E"/>
          </a:solidFill>
        </a:ln>
      </dgm:spPr>
      <dgm:t>
        <a:bodyPr/>
        <a:lstStyle/>
        <a:p>
          <a:r>
            <a:rPr lang="de-DE" b="1" dirty="0">
              <a:solidFill>
                <a:srgbClr val="96B22E"/>
              </a:solidFill>
            </a:rPr>
            <a:t>Krebs</a:t>
          </a:r>
        </a:p>
      </dgm:t>
    </dgm:pt>
    <dgm:pt modelId="{02C588CE-AEEC-544C-8FB9-06872EC6E1D3}" type="parTrans" cxnId="{8D05867A-0EE6-894A-AE64-7E4363E39CDA}">
      <dgm:prSet/>
      <dgm:spPr/>
      <dgm:t>
        <a:bodyPr/>
        <a:lstStyle/>
        <a:p>
          <a:endParaRPr lang="de-DE"/>
        </a:p>
      </dgm:t>
    </dgm:pt>
    <dgm:pt modelId="{18811685-065A-4D44-A4E3-2B6105ADE69C}" type="sibTrans" cxnId="{8D05867A-0EE6-894A-AE64-7E4363E39CDA}">
      <dgm:prSet/>
      <dgm:spPr/>
      <dgm:t>
        <a:bodyPr/>
        <a:lstStyle/>
        <a:p>
          <a:endParaRPr lang="de-DE"/>
        </a:p>
      </dgm:t>
    </dgm:pt>
    <dgm:pt modelId="{1C2F1E91-8DD8-104B-A436-952BF01BEDE9}" type="asst">
      <dgm:prSet/>
      <dgm:spPr>
        <a:solidFill>
          <a:srgbClr val="DEEEC3"/>
        </a:solidFill>
        <a:ln>
          <a:solidFill>
            <a:srgbClr val="96B22E"/>
          </a:solidFill>
        </a:ln>
      </dgm:spPr>
      <dgm:t>
        <a:bodyPr/>
        <a:lstStyle/>
        <a:p>
          <a:r>
            <a:rPr lang="de-DE" b="1" dirty="0">
              <a:solidFill>
                <a:srgbClr val="96B22E"/>
              </a:solidFill>
            </a:rPr>
            <a:t>Haut- und Genitalwarzen</a:t>
          </a:r>
        </a:p>
      </dgm:t>
    </dgm:pt>
    <dgm:pt modelId="{15C6AF3C-D3F7-B146-9697-A2C9556A6319}" type="parTrans" cxnId="{6F0E65E4-F81A-A14C-9F5E-D1A58C470A35}">
      <dgm:prSet/>
      <dgm:spPr/>
      <dgm:t>
        <a:bodyPr/>
        <a:lstStyle/>
        <a:p>
          <a:endParaRPr lang="de-DE"/>
        </a:p>
      </dgm:t>
    </dgm:pt>
    <dgm:pt modelId="{3FF7505F-A004-3647-91BE-2C1F0B2D0C31}" type="sibTrans" cxnId="{6F0E65E4-F81A-A14C-9F5E-D1A58C470A35}">
      <dgm:prSet/>
      <dgm:spPr/>
      <dgm:t>
        <a:bodyPr/>
        <a:lstStyle/>
        <a:p>
          <a:endParaRPr lang="de-DE"/>
        </a:p>
      </dgm:t>
    </dgm:pt>
    <dgm:pt modelId="{0FDEAA83-5472-4B41-A5FE-77C0BD37A8A7}" type="pres">
      <dgm:prSet presAssocID="{0577CBC2-3A3F-5C46-8A70-648C53472E47}" presName="diagram" presStyleCnt="0">
        <dgm:presLayoutVars>
          <dgm:chPref val="1"/>
          <dgm:dir/>
          <dgm:animOne val="branch"/>
          <dgm:animLvl val="lvl"/>
          <dgm:resizeHandles val="exact"/>
        </dgm:presLayoutVars>
      </dgm:prSet>
      <dgm:spPr/>
    </dgm:pt>
    <dgm:pt modelId="{27CF72D4-44F8-1142-8FE7-C0286F49B4B3}" type="pres">
      <dgm:prSet presAssocID="{EE400DCF-02FB-334F-96B0-C8A7F8CBF21A}" presName="root1" presStyleCnt="0"/>
      <dgm:spPr/>
    </dgm:pt>
    <dgm:pt modelId="{F6C7BB19-BEBD-5E48-B34F-CBD2CDEEE5F5}" type="pres">
      <dgm:prSet presAssocID="{EE400DCF-02FB-334F-96B0-C8A7F8CBF21A}" presName="LevelOneTextNode" presStyleLbl="node0" presStyleIdx="0" presStyleCnt="1">
        <dgm:presLayoutVars>
          <dgm:chPref val="3"/>
        </dgm:presLayoutVars>
      </dgm:prSet>
      <dgm:spPr/>
    </dgm:pt>
    <dgm:pt modelId="{835720C3-BB94-124E-BE58-CDAE901F7C08}" type="pres">
      <dgm:prSet presAssocID="{EE400DCF-02FB-334F-96B0-C8A7F8CBF21A}" presName="level2hierChild" presStyleCnt="0"/>
      <dgm:spPr/>
    </dgm:pt>
    <dgm:pt modelId="{C2731327-1CE4-F344-BA31-28F3705CB66F}" type="pres">
      <dgm:prSet presAssocID="{84BD73E2-B00C-B440-89D6-C3FA1B52B02A}" presName="conn2-1" presStyleLbl="parChTrans1D2" presStyleIdx="0" presStyleCnt="2"/>
      <dgm:spPr/>
    </dgm:pt>
    <dgm:pt modelId="{757E5671-A684-894A-BA76-8A74E13861CC}" type="pres">
      <dgm:prSet presAssocID="{84BD73E2-B00C-B440-89D6-C3FA1B52B02A}" presName="connTx" presStyleLbl="parChTrans1D2" presStyleIdx="0" presStyleCnt="2"/>
      <dgm:spPr/>
    </dgm:pt>
    <dgm:pt modelId="{12186682-A042-B949-A232-E04F82B8F445}" type="pres">
      <dgm:prSet presAssocID="{F16E27F9-22D6-4E40-B248-FE80EED94B7D}" presName="root2" presStyleCnt="0"/>
      <dgm:spPr/>
    </dgm:pt>
    <dgm:pt modelId="{E8F2989C-F321-F94D-9C53-4966FDD62730}" type="pres">
      <dgm:prSet presAssocID="{F16E27F9-22D6-4E40-B248-FE80EED94B7D}" presName="LevelTwoTextNode" presStyleLbl="asst1" presStyleIdx="0" presStyleCnt="4">
        <dgm:presLayoutVars>
          <dgm:chPref val="3"/>
        </dgm:presLayoutVars>
      </dgm:prSet>
      <dgm:spPr/>
    </dgm:pt>
    <dgm:pt modelId="{D944D225-22C6-6F49-94FA-6EB2A122863F}" type="pres">
      <dgm:prSet presAssocID="{F16E27F9-22D6-4E40-B248-FE80EED94B7D}" presName="level3hierChild" presStyleCnt="0"/>
      <dgm:spPr/>
    </dgm:pt>
    <dgm:pt modelId="{923FABE3-1238-9340-9646-8B2B5FFB82F9}" type="pres">
      <dgm:prSet presAssocID="{02C588CE-AEEC-544C-8FB9-06872EC6E1D3}" presName="conn2-1" presStyleLbl="parChTrans1D3" presStyleIdx="0" presStyleCnt="2"/>
      <dgm:spPr/>
    </dgm:pt>
    <dgm:pt modelId="{53B9C4A9-8929-544C-B6A5-D0778AE440DF}" type="pres">
      <dgm:prSet presAssocID="{02C588CE-AEEC-544C-8FB9-06872EC6E1D3}" presName="connTx" presStyleLbl="parChTrans1D3" presStyleIdx="0" presStyleCnt="2"/>
      <dgm:spPr/>
    </dgm:pt>
    <dgm:pt modelId="{7985329A-CD7C-4146-B246-57606835E552}" type="pres">
      <dgm:prSet presAssocID="{E3104C35-A65F-554F-B4A1-09C0C429F207}" presName="root2" presStyleCnt="0"/>
      <dgm:spPr/>
    </dgm:pt>
    <dgm:pt modelId="{3B254CEE-12F2-7844-B727-002F4E2DD84F}" type="pres">
      <dgm:prSet presAssocID="{E3104C35-A65F-554F-B4A1-09C0C429F207}" presName="LevelTwoTextNode" presStyleLbl="asst1" presStyleIdx="1" presStyleCnt="4">
        <dgm:presLayoutVars>
          <dgm:chPref val="3"/>
        </dgm:presLayoutVars>
      </dgm:prSet>
      <dgm:spPr/>
    </dgm:pt>
    <dgm:pt modelId="{D084FD6B-102A-A848-9B3B-F647462CC27B}" type="pres">
      <dgm:prSet presAssocID="{E3104C35-A65F-554F-B4A1-09C0C429F207}" presName="level3hierChild" presStyleCnt="0"/>
      <dgm:spPr/>
    </dgm:pt>
    <dgm:pt modelId="{33B8F76D-B5D9-E94F-BAFD-9A5C1379752E}" type="pres">
      <dgm:prSet presAssocID="{34403377-DF59-5747-A57C-8E366BEC6B10}" presName="conn2-1" presStyleLbl="parChTrans1D2" presStyleIdx="1" presStyleCnt="2"/>
      <dgm:spPr/>
    </dgm:pt>
    <dgm:pt modelId="{AAACCD32-952C-974E-8E92-D043A9CA7C80}" type="pres">
      <dgm:prSet presAssocID="{34403377-DF59-5747-A57C-8E366BEC6B10}" presName="connTx" presStyleLbl="parChTrans1D2" presStyleIdx="1" presStyleCnt="2"/>
      <dgm:spPr/>
    </dgm:pt>
    <dgm:pt modelId="{1E881861-B781-8948-AEA6-D3FE4512D40B}" type="pres">
      <dgm:prSet presAssocID="{14761DC2-F505-914B-B5C4-9052E78F59A4}" presName="root2" presStyleCnt="0"/>
      <dgm:spPr/>
    </dgm:pt>
    <dgm:pt modelId="{C2DF8448-0C80-6045-80C2-76B83D0D2B83}" type="pres">
      <dgm:prSet presAssocID="{14761DC2-F505-914B-B5C4-9052E78F59A4}" presName="LevelTwoTextNode" presStyleLbl="asst1" presStyleIdx="2" presStyleCnt="4">
        <dgm:presLayoutVars>
          <dgm:chPref val="3"/>
        </dgm:presLayoutVars>
      </dgm:prSet>
      <dgm:spPr/>
    </dgm:pt>
    <dgm:pt modelId="{9CB9C724-ADA8-0A49-AE5C-7C776A714C4F}" type="pres">
      <dgm:prSet presAssocID="{14761DC2-F505-914B-B5C4-9052E78F59A4}" presName="level3hierChild" presStyleCnt="0"/>
      <dgm:spPr/>
    </dgm:pt>
    <dgm:pt modelId="{80D6B38A-5E04-AF4B-914C-80A8C0D0105F}" type="pres">
      <dgm:prSet presAssocID="{15C6AF3C-D3F7-B146-9697-A2C9556A6319}" presName="conn2-1" presStyleLbl="parChTrans1D3" presStyleIdx="1" presStyleCnt="2"/>
      <dgm:spPr/>
    </dgm:pt>
    <dgm:pt modelId="{C294D24C-0DC6-1D44-A541-C922D148DA48}" type="pres">
      <dgm:prSet presAssocID="{15C6AF3C-D3F7-B146-9697-A2C9556A6319}" presName="connTx" presStyleLbl="parChTrans1D3" presStyleIdx="1" presStyleCnt="2"/>
      <dgm:spPr/>
    </dgm:pt>
    <dgm:pt modelId="{C2BD91E5-DAA7-9248-BF91-9635A785A24A}" type="pres">
      <dgm:prSet presAssocID="{1C2F1E91-8DD8-104B-A436-952BF01BEDE9}" presName="root2" presStyleCnt="0"/>
      <dgm:spPr/>
    </dgm:pt>
    <dgm:pt modelId="{5846963C-B990-0E4D-9C54-673C7F838E6A}" type="pres">
      <dgm:prSet presAssocID="{1C2F1E91-8DD8-104B-A436-952BF01BEDE9}" presName="LevelTwoTextNode" presStyleLbl="asst1" presStyleIdx="3" presStyleCnt="4">
        <dgm:presLayoutVars>
          <dgm:chPref val="3"/>
        </dgm:presLayoutVars>
      </dgm:prSet>
      <dgm:spPr/>
    </dgm:pt>
    <dgm:pt modelId="{F32E2ABF-3C45-EE49-B5E6-4DB4B35DCA83}" type="pres">
      <dgm:prSet presAssocID="{1C2F1E91-8DD8-104B-A436-952BF01BEDE9}" presName="level3hierChild" presStyleCnt="0"/>
      <dgm:spPr/>
    </dgm:pt>
  </dgm:ptLst>
  <dgm:cxnLst>
    <dgm:cxn modelId="{4B3C643B-7BEA-FE4C-9C56-874BA2AE3A06}" type="presOf" srcId="{02C588CE-AEEC-544C-8FB9-06872EC6E1D3}" destId="{923FABE3-1238-9340-9646-8B2B5FFB82F9}" srcOrd="0" destOrd="0" presId="urn:microsoft.com/office/officeart/2005/8/layout/hierarchy2"/>
    <dgm:cxn modelId="{8629C346-3EC2-C243-9FC9-7B8499338A94}" srcId="{EE400DCF-02FB-334F-96B0-C8A7F8CBF21A}" destId="{F16E27F9-22D6-4E40-B248-FE80EED94B7D}" srcOrd="0" destOrd="0" parTransId="{84BD73E2-B00C-B440-89D6-C3FA1B52B02A}" sibTransId="{6E043AE9-49B5-914D-91B1-DADAC2F37B87}"/>
    <dgm:cxn modelId="{DCC9424B-BECC-AA43-A39D-5EA75B9905D1}" type="presOf" srcId="{84BD73E2-B00C-B440-89D6-C3FA1B52B02A}" destId="{C2731327-1CE4-F344-BA31-28F3705CB66F}" srcOrd="0" destOrd="0" presId="urn:microsoft.com/office/officeart/2005/8/layout/hierarchy2"/>
    <dgm:cxn modelId="{8712D456-A3BA-B446-B0F8-E2B10E003C10}" type="presOf" srcId="{1C2F1E91-8DD8-104B-A436-952BF01BEDE9}" destId="{5846963C-B990-0E4D-9C54-673C7F838E6A}" srcOrd="0" destOrd="0" presId="urn:microsoft.com/office/officeart/2005/8/layout/hierarchy2"/>
    <dgm:cxn modelId="{606EFE57-4A60-8246-8774-B294DADCE047}" type="presOf" srcId="{84BD73E2-B00C-B440-89D6-C3FA1B52B02A}" destId="{757E5671-A684-894A-BA76-8A74E13861CC}" srcOrd="1" destOrd="0" presId="urn:microsoft.com/office/officeart/2005/8/layout/hierarchy2"/>
    <dgm:cxn modelId="{A7981B5E-063D-3843-BC19-189176624A7A}" type="presOf" srcId="{EE400DCF-02FB-334F-96B0-C8A7F8CBF21A}" destId="{F6C7BB19-BEBD-5E48-B34F-CBD2CDEEE5F5}" srcOrd="0" destOrd="0" presId="urn:microsoft.com/office/officeart/2005/8/layout/hierarchy2"/>
    <dgm:cxn modelId="{8D05867A-0EE6-894A-AE64-7E4363E39CDA}" srcId="{F16E27F9-22D6-4E40-B248-FE80EED94B7D}" destId="{E3104C35-A65F-554F-B4A1-09C0C429F207}" srcOrd="0" destOrd="0" parTransId="{02C588CE-AEEC-544C-8FB9-06872EC6E1D3}" sibTransId="{18811685-065A-4D44-A4E3-2B6105ADE69C}"/>
    <dgm:cxn modelId="{ECE86B8B-52A7-FD41-8F5B-F3B2E62E284F}" type="presOf" srcId="{F16E27F9-22D6-4E40-B248-FE80EED94B7D}" destId="{E8F2989C-F321-F94D-9C53-4966FDD62730}" srcOrd="0" destOrd="0" presId="urn:microsoft.com/office/officeart/2005/8/layout/hierarchy2"/>
    <dgm:cxn modelId="{83A7718B-C044-D64A-8F92-FC8F06E949C4}" srcId="{0577CBC2-3A3F-5C46-8A70-648C53472E47}" destId="{EE400DCF-02FB-334F-96B0-C8A7F8CBF21A}" srcOrd="0" destOrd="0" parTransId="{0F743494-A818-8045-AA0F-30F54B1B8873}" sibTransId="{FFFA75C3-413C-954C-AD37-83A0B1818AE7}"/>
    <dgm:cxn modelId="{311865A0-9568-6C47-A62F-33CF34CE1862}" type="presOf" srcId="{15C6AF3C-D3F7-B146-9697-A2C9556A6319}" destId="{C294D24C-0DC6-1D44-A541-C922D148DA48}" srcOrd="1" destOrd="0" presId="urn:microsoft.com/office/officeart/2005/8/layout/hierarchy2"/>
    <dgm:cxn modelId="{606774A3-B01C-9E42-82B3-C87722B251AA}" type="presOf" srcId="{E3104C35-A65F-554F-B4A1-09C0C429F207}" destId="{3B254CEE-12F2-7844-B727-002F4E2DD84F}" srcOrd="0" destOrd="0" presId="urn:microsoft.com/office/officeart/2005/8/layout/hierarchy2"/>
    <dgm:cxn modelId="{81B8EFA8-5133-AE4C-944C-A007D7F4A99A}" srcId="{EE400DCF-02FB-334F-96B0-C8A7F8CBF21A}" destId="{14761DC2-F505-914B-B5C4-9052E78F59A4}" srcOrd="1" destOrd="0" parTransId="{34403377-DF59-5747-A57C-8E366BEC6B10}" sibTransId="{59B3E492-A773-134B-97A5-E610B9BAB2A5}"/>
    <dgm:cxn modelId="{77393AB8-8538-7E40-913C-78278598C206}" type="presOf" srcId="{34403377-DF59-5747-A57C-8E366BEC6B10}" destId="{AAACCD32-952C-974E-8E92-D043A9CA7C80}" srcOrd="1" destOrd="0" presId="urn:microsoft.com/office/officeart/2005/8/layout/hierarchy2"/>
    <dgm:cxn modelId="{130A0BBC-F3B5-C146-86A2-2E3EB5DA9CA6}" type="presOf" srcId="{0577CBC2-3A3F-5C46-8A70-648C53472E47}" destId="{0FDEAA83-5472-4B41-A5FE-77C0BD37A8A7}" srcOrd="0" destOrd="0" presId="urn:microsoft.com/office/officeart/2005/8/layout/hierarchy2"/>
    <dgm:cxn modelId="{7EE54DD3-461E-E242-9B74-96D9F8126614}" type="presOf" srcId="{34403377-DF59-5747-A57C-8E366BEC6B10}" destId="{33B8F76D-B5D9-E94F-BAFD-9A5C1379752E}" srcOrd="0" destOrd="0" presId="urn:microsoft.com/office/officeart/2005/8/layout/hierarchy2"/>
    <dgm:cxn modelId="{B23505D4-5334-A141-A21C-1B4AA3A70F04}" type="presOf" srcId="{02C588CE-AEEC-544C-8FB9-06872EC6E1D3}" destId="{53B9C4A9-8929-544C-B6A5-D0778AE440DF}" srcOrd="1" destOrd="0" presId="urn:microsoft.com/office/officeart/2005/8/layout/hierarchy2"/>
    <dgm:cxn modelId="{6F0E65E4-F81A-A14C-9F5E-D1A58C470A35}" srcId="{14761DC2-F505-914B-B5C4-9052E78F59A4}" destId="{1C2F1E91-8DD8-104B-A436-952BF01BEDE9}" srcOrd="0" destOrd="0" parTransId="{15C6AF3C-D3F7-B146-9697-A2C9556A6319}" sibTransId="{3FF7505F-A004-3647-91BE-2C1F0B2D0C31}"/>
    <dgm:cxn modelId="{24FAEDEA-AA12-EF43-AF73-E1FBD844FF4A}" type="presOf" srcId="{15C6AF3C-D3F7-B146-9697-A2C9556A6319}" destId="{80D6B38A-5E04-AF4B-914C-80A8C0D0105F}" srcOrd="0" destOrd="0" presId="urn:microsoft.com/office/officeart/2005/8/layout/hierarchy2"/>
    <dgm:cxn modelId="{8ED2D1FD-D979-374B-B5B9-F8DF2D34F362}" type="presOf" srcId="{14761DC2-F505-914B-B5C4-9052E78F59A4}" destId="{C2DF8448-0C80-6045-80C2-76B83D0D2B83}" srcOrd="0" destOrd="0" presId="urn:microsoft.com/office/officeart/2005/8/layout/hierarchy2"/>
    <dgm:cxn modelId="{7D36EBCA-491C-6049-853D-EB4CEFA9D191}" type="presParOf" srcId="{0FDEAA83-5472-4B41-A5FE-77C0BD37A8A7}" destId="{27CF72D4-44F8-1142-8FE7-C0286F49B4B3}" srcOrd="0" destOrd="0" presId="urn:microsoft.com/office/officeart/2005/8/layout/hierarchy2"/>
    <dgm:cxn modelId="{3539BD42-3B02-CC4D-BF58-8BF74D8A79E4}" type="presParOf" srcId="{27CF72D4-44F8-1142-8FE7-C0286F49B4B3}" destId="{F6C7BB19-BEBD-5E48-B34F-CBD2CDEEE5F5}" srcOrd="0" destOrd="0" presId="urn:microsoft.com/office/officeart/2005/8/layout/hierarchy2"/>
    <dgm:cxn modelId="{9A35B0A7-B63A-6D47-9834-E78867487C76}" type="presParOf" srcId="{27CF72D4-44F8-1142-8FE7-C0286F49B4B3}" destId="{835720C3-BB94-124E-BE58-CDAE901F7C08}" srcOrd="1" destOrd="0" presId="urn:microsoft.com/office/officeart/2005/8/layout/hierarchy2"/>
    <dgm:cxn modelId="{A3B62ED3-63B6-8D46-9CBD-ADA49CC5A5F2}" type="presParOf" srcId="{835720C3-BB94-124E-BE58-CDAE901F7C08}" destId="{C2731327-1CE4-F344-BA31-28F3705CB66F}" srcOrd="0" destOrd="0" presId="urn:microsoft.com/office/officeart/2005/8/layout/hierarchy2"/>
    <dgm:cxn modelId="{D0FA1CF0-17B0-C24B-8248-5CFA44693CB6}" type="presParOf" srcId="{C2731327-1CE4-F344-BA31-28F3705CB66F}" destId="{757E5671-A684-894A-BA76-8A74E13861CC}" srcOrd="0" destOrd="0" presId="urn:microsoft.com/office/officeart/2005/8/layout/hierarchy2"/>
    <dgm:cxn modelId="{4B37171C-5B44-324D-AFB0-EEF7387517F1}" type="presParOf" srcId="{835720C3-BB94-124E-BE58-CDAE901F7C08}" destId="{12186682-A042-B949-A232-E04F82B8F445}" srcOrd="1" destOrd="0" presId="urn:microsoft.com/office/officeart/2005/8/layout/hierarchy2"/>
    <dgm:cxn modelId="{E0038A0E-31C1-0B4D-8E98-031C8461310A}" type="presParOf" srcId="{12186682-A042-B949-A232-E04F82B8F445}" destId="{E8F2989C-F321-F94D-9C53-4966FDD62730}" srcOrd="0" destOrd="0" presId="urn:microsoft.com/office/officeart/2005/8/layout/hierarchy2"/>
    <dgm:cxn modelId="{95A160BA-9E25-2A42-AA6F-665E1E4ACB8F}" type="presParOf" srcId="{12186682-A042-B949-A232-E04F82B8F445}" destId="{D944D225-22C6-6F49-94FA-6EB2A122863F}" srcOrd="1" destOrd="0" presId="urn:microsoft.com/office/officeart/2005/8/layout/hierarchy2"/>
    <dgm:cxn modelId="{C7BAF446-83C9-1E49-A9E6-744385CA1F84}" type="presParOf" srcId="{D944D225-22C6-6F49-94FA-6EB2A122863F}" destId="{923FABE3-1238-9340-9646-8B2B5FFB82F9}" srcOrd="0" destOrd="0" presId="urn:microsoft.com/office/officeart/2005/8/layout/hierarchy2"/>
    <dgm:cxn modelId="{CA63D439-F858-5343-BB37-E4DF4CEBC1F7}" type="presParOf" srcId="{923FABE3-1238-9340-9646-8B2B5FFB82F9}" destId="{53B9C4A9-8929-544C-B6A5-D0778AE440DF}" srcOrd="0" destOrd="0" presId="urn:microsoft.com/office/officeart/2005/8/layout/hierarchy2"/>
    <dgm:cxn modelId="{6FF9F326-0D9F-3540-92CB-1CE10419BCD5}" type="presParOf" srcId="{D944D225-22C6-6F49-94FA-6EB2A122863F}" destId="{7985329A-CD7C-4146-B246-57606835E552}" srcOrd="1" destOrd="0" presId="urn:microsoft.com/office/officeart/2005/8/layout/hierarchy2"/>
    <dgm:cxn modelId="{72CA5F13-B4BF-0342-BCDD-49C3DF0BA4BE}" type="presParOf" srcId="{7985329A-CD7C-4146-B246-57606835E552}" destId="{3B254CEE-12F2-7844-B727-002F4E2DD84F}" srcOrd="0" destOrd="0" presId="urn:microsoft.com/office/officeart/2005/8/layout/hierarchy2"/>
    <dgm:cxn modelId="{EC1AD33F-9D2C-4C4A-A6A5-2DA852C3683C}" type="presParOf" srcId="{7985329A-CD7C-4146-B246-57606835E552}" destId="{D084FD6B-102A-A848-9B3B-F647462CC27B}" srcOrd="1" destOrd="0" presId="urn:microsoft.com/office/officeart/2005/8/layout/hierarchy2"/>
    <dgm:cxn modelId="{F08F7C5F-2B2B-AE4D-86C1-385B77DB6BDA}" type="presParOf" srcId="{835720C3-BB94-124E-BE58-CDAE901F7C08}" destId="{33B8F76D-B5D9-E94F-BAFD-9A5C1379752E}" srcOrd="2" destOrd="0" presId="urn:microsoft.com/office/officeart/2005/8/layout/hierarchy2"/>
    <dgm:cxn modelId="{9700808C-227B-964C-9F51-FB5BEC7763F6}" type="presParOf" srcId="{33B8F76D-B5D9-E94F-BAFD-9A5C1379752E}" destId="{AAACCD32-952C-974E-8E92-D043A9CA7C80}" srcOrd="0" destOrd="0" presId="urn:microsoft.com/office/officeart/2005/8/layout/hierarchy2"/>
    <dgm:cxn modelId="{04EF3BEF-C619-224B-84B0-6C9158659F3F}" type="presParOf" srcId="{835720C3-BB94-124E-BE58-CDAE901F7C08}" destId="{1E881861-B781-8948-AEA6-D3FE4512D40B}" srcOrd="3" destOrd="0" presId="urn:microsoft.com/office/officeart/2005/8/layout/hierarchy2"/>
    <dgm:cxn modelId="{938D02E3-0A07-9442-A820-2804011E815A}" type="presParOf" srcId="{1E881861-B781-8948-AEA6-D3FE4512D40B}" destId="{C2DF8448-0C80-6045-80C2-76B83D0D2B83}" srcOrd="0" destOrd="0" presId="urn:microsoft.com/office/officeart/2005/8/layout/hierarchy2"/>
    <dgm:cxn modelId="{3F1CA9AF-5E87-1E47-A962-D0E0A434D67C}" type="presParOf" srcId="{1E881861-B781-8948-AEA6-D3FE4512D40B}" destId="{9CB9C724-ADA8-0A49-AE5C-7C776A714C4F}" srcOrd="1" destOrd="0" presId="urn:microsoft.com/office/officeart/2005/8/layout/hierarchy2"/>
    <dgm:cxn modelId="{5D3C47E0-05D4-DF47-A68C-4EDF947280B2}" type="presParOf" srcId="{9CB9C724-ADA8-0A49-AE5C-7C776A714C4F}" destId="{80D6B38A-5E04-AF4B-914C-80A8C0D0105F}" srcOrd="0" destOrd="0" presId="urn:microsoft.com/office/officeart/2005/8/layout/hierarchy2"/>
    <dgm:cxn modelId="{EC416B5C-DF82-9348-AAEA-F085D79816A8}" type="presParOf" srcId="{80D6B38A-5E04-AF4B-914C-80A8C0D0105F}" destId="{C294D24C-0DC6-1D44-A541-C922D148DA48}" srcOrd="0" destOrd="0" presId="urn:microsoft.com/office/officeart/2005/8/layout/hierarchy2"/>
    <dgm:cxn modelId="{641486A2-13D6-0A47-86FF-A7BBB1791EA7}" type="presParOf" srcId="{9CB9C724-ADA8-0A49-AE5C-7C776A714C4F}" destId="{C2BD91E5-DAA7-9248-BF91-9635A785A24A}" srcOrd="1" destOrd="0" presId="urn:microsoft.com/office/officeart/2005/8/layout/hierarchy2"/>
    <dgm:cxn modelId="{62E67055-4775-374E-87A8-C70BAACC2031}" type="presParOf" srcId="{C2BD91E5-DAA7-9248-BF91-9635A785A24A}" destId="{5846963C-B990-0E4D-9C54-673C7F838E6A}" srcOrd="0" destOrd="0" presId="urn:microsoft.com/office/officeart/2005/8/layout/hierarchy2"/>
    <dgm:cxn modelId="{192EFF55-BC99-504F-95CB-90642615BC2C}" type="presParOf" srcId="{C2BD91E5-DAA7-9248-BF91-9635A785A24A}" destId="{F32E2ABF-3C45-EE49-B5E6-4DB4B35DCA8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7CBC2-3A3F-5C46-8A70-648C53472E47}"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de-DE"/>
        </a:p>
      </dgm:t>
    </dgm:pt>
    <dgm:pt modelId="{EE400DCF-02FB-334F-96B0-C8A7F8CBF21A}">
      <dgm:prSet phldrT="[Text]"/>
      <dgm:spPr>
        <a:solidFill>
          <a:srgbClr val="DEEEC3"/>
        </a:solidFill>
        <a:ln>
          <a:solidFill>
            <a:srgbClr val="96B22E"/>
          </a:solidFill>
        </a:ln>
      </dgm:spPr>
      <dgm:t>
        <a:bodyPr/>
        <a:lstStyle/>
        <a:p>
          <a:r>
            <a:rPr lang="de-DE" b="1" dirty="0">
              <a:solidFill>
                <a:schemeClr val="accent1">
                  <a:lumMod val="75000"/>
                </a:schemeClr>
              </a:solidFill>
            </a:rPr>
            <a:t>HPV-Typen</a:t>
          </a:r>
        </a:p>
      </dgm:t>
    </dgm:pt>
    <dgm:pt modelId="{0F743494-A818-8045-AA0F-30F54B1B8873}" type="parTrans" cxnId="{83A7718B-C044-D64A-8F92-FC8F06E949C4}">
      <dgm:prSet/>
      <dgm:spPr/>
      <dgm:t>
        <a:bodyPr/>
        <a:lstStyle/>
        <a:p>
          <a:endParaRPr lang="de-DE"/>
        </a:p>
      </dgm:t>
    </dgm:pt>
    <dgm:pt modelId="{FFFA75C3-413C-954C-AD37-83A0B1818AE7}" type="sibTrans" cxnId="{83A7718B-C044-D64A-8F92-FC8F06E949C4}">
      <dgm:prSet/>
      <dgm:spPr/>
      <dgm:t>
        <a:bodyPr/>
        <a:lstStyle/>
        <a:p>
          <a:endParaRPr lang="de-DE"/>
        </a:p>
      </dgm:t>
    </dgm:pt>
    <dgm:pt modelId="{F16E27F9-22D6-4E40-B248-FE80EED94B7D}" type="asst">
      <dgm:prSet phldrT="[Text]" custT="1"/>
      <dgm:spPr>
        <a:solidFill>
          <a:srgbClr val="DEEEC3"/>
        </a:solidFill>
        <a:ln>
          <a:solidFill>
            <a:srgbClr val="96B22E"/>
          </a:solidFill>
        </a:ln>
      </dgm:spPr>
      <dgm:t>
        <a:bodyPr/>
        <a:lstStyle/>
        <a:p>
          <a:r>
            <a:rPr lang="de-DE" sz="1700" b="1" dirty="0">
              <a:solidFill>
                <a:srgbClr val="96B22E"/>
              </a:solidFill>
            </a:rPr>
            <a:t>Hochrisiko</a:t>
          </a:r>
        </a:p>
        <a:p>
          <a:r>
            <a:rPr lang="de-DE" sz="1400" dirty="0">
              <a:solidFill>
                <a:srgbClr val="96B22E"/>
              </a:solidFill>
            </a:rPr>
            <a:t>(v.a. HPV 16 und 18)</a:t>
          </a:r>
        </a:p>
      </dgm:t>
    </dgm:pt>
    <dgm:pt modelId="{84BD73E2-B00C-B440-89D6-C3FA1B52B02A}" type="parTrans" cxnId="{8629C346-3EC2-C243-9FC9-7B8499338A94}">
      <dgm:prSet/>
      <dgm:spPr/>
      <dgm:t>
        <a:bodyPr/>
        <a:lstStyle/>
        <a:p>
          <a:endParaRPr lang="de-DE"/>
        </a:p>
      </dgm:t>
    </dgm:pt>
    <dgm:pt modelId="{6E043AE9-49B5-914D-91B1-DADAC2F37B87}" type="sibTrans" cxnId="{8629C346-3EC2-C243-9FC9-7B8499338A94}">
      <dgm:prSet/>
      <dgm:spPr/>
      <dgm:t>
        <a:bodyPr/>
        <a:lstStyle/>
        <a:p>
          <a:endParaRPr lang="de-DE"/>
        </a:p>
      </dgm:t>
    </dgm:pt>
    <dgm:pt modelId="{14761DC2-F505-914B-B5C4-9052E78F59A4}" type="asst">
      <dgm:prSet custT="1"/>
      <dgm:spPr>
        <a:solidFill>
          <a:schemeClr val="accent1">
            <a:lumMod val="75000"/>
          </a:schemeClr>
        </a:solidFill>
        <a:ln>
          <a:solidFill>
            <a:srgbClr val="96B22E"/>
          </a:solidFill>
        </a:ln>
      </dgm:spPr>
      <dgm:t>
        <a:bodyPr/>
        <a:lstStyle/>
        <a:p>
          <a:r>
            <a:rPr lang="de-DE" sz="1700" b="1" dirty="0">
              <a:solidFill>
                <a:schemeClr val="bg1"/>
              </a:solidFill>
            </a:rPr>
            <a:t>Niedrigrisiko</a:t>
          </a:r>
        </a:p>
        <a:p>
          <a:r>
            <a:rPr lang="de-DE" sz="1400" dirty="0">
              <a:solidFill>
                <a:schemeClr val="bg1"/>
              </a:solidFill>
            </a:rPr>
            <a:t>(v.a. HPV 6 und 11)</a:t>
          </a:r>
        </a:p>
      </dgm:t>
    </dgm:pt>
    <dgm:pt modelId="{34403377-DF59-5747-A57C-8E366BEC6B10}" type="parTrans" cxnId="{81B8EFA8-5133-AE4C-944C-A007D7F4A99A}">
      <dgm:prSet/>
      <dgm:spPr/>
      <dgm:t>
        <a:bodyPr/>
        <a:lstStyle/>
        <a:p>
          <a:endParaRPr lang="de-DE"/>
        </a:p>
      </dgm:t>
    </dgm:pt>
    <dgm:pt modelId="{59B3E492-A773-134B-97A5-E610B9BAB2A5}" type="sibTrans" cxnId="{81B8EFA8-5133-AE4C-944C-A007D7F4A99A}">
      <dgm:prSet/>
      <dgm:spPr/>
      <dgm:t>
        <a:bodyPr/>
        <a:lstStyle/>
        <a:p>
          <a:endParaRPr lang="de-DE"/>
        </a:p>
      </dgm:t>
    </dgm:pt>
    <dgm:pt modelId="{E3104C35-A65F-554F-B4A1-09C0C429F207}" type="asst">
      <dgm:prSet/>
      <dgm:spPr>
        <a:solidFill>
          <a:srgbClr val="DEEEC3"/>
        </a:solidFill>
        <a:ln>
          <a:solidFill>
            <a:srgbClr val="96B22E"/>
          </a:solidFill>
        </a:ln>
      </dgm:spPr>
      <dgm:t>
        <a:bodyPr/>
        <a:lstStyle/>
        <a:p>
          <a:r>
            <a:rPr lang="de-DE" b="1" dirty="0">
              <a:solidFill>
                <a:srgbClr val="96B22E"/>
              </a:solidFill>
            </a:rPr>
            <a:t>Krebs</a:t>
          </a:r>
        </a:p>
      </dgm:t>
    </dgm:pt>
    <dgm:pt modelId="{02C588CE-AEEC-544C-8FB9-06872EC6E1D3}" type="parTrans" cxnId="{8D05867A-0EE6-894A-AE64-7E4363E39CDA}">
      <dgm:prSet/>
      <dgm:spPr/>
      <dgm:t>
        <a:bodyPr/>
        <a:lstStyle/>
        <a:p>
          <a:endParaRPr lang="de-DE"/>
        </a:p>
      </dgm:t>
    </dgm:pt>
    <dgm:pt modelId="{18811685-065A-4D44-A4E3-2B6105ADE69C}" type="sibTrans" cxnId="{8D05867A-0EE6-894A-AE64-7E4363E39CDA}">
      <dgm:prSet/>
      <dgm:spPr/>
      <dgm:t>
        <a:bodyPr/>
        <a:lstStyle/>
        <a:p>
          <a:endParaRPr lang="de-DE"/>
        </a:p>
      </dgm:t>
    </dgm:pt>
    <dgm:pt modelId="{1C2F1E91-8DD8-104B-A436-952BF01BEDE9}" type="asst">
      <dgm:prSet/>
      <dgm:spPr>
        <a:solidFill>
          <a:schemeClr val="accent1">
            <a:lumMod val="75000"/>
          </a:schemeClr>
        </a:solidFill>
        <a:ln>
          <a:solidFill>
            <a:srgbClr val="96B22E"/>
          </a:solidFill>
        </a:ln>
      </dgm:spPr>
      <dgm:t>
        <a:bodyPr/>
        <a:lstStyle/>
        <a:p>
          <a:r>
            <a:rPr lang="de-DE" b="1" dirty="0">
              <a:solidFill>
                <a:schemeClr val="bg1"/>
              </a:solidFill>
            </a:rPr>
            <a:t>Haut- und Genitalwarzen</a:t>
          </a:r>
        </a:p>
      </dgm:t>
    </dgm:pt>
    <dgm:pt modelId="{15C6AF3C-D3F7-B146-9697-A2C9556A6319}" type="parTrans" cxnId="{6F0E65E4-F81A-A14C-9F5E-D1A58C470A35}">
      <dgm:prSet/>
      <dgm:spPr/>
      <dgm:t>
        <a:bodyPr/>
        <a:lstStyle/>
        <a:p>
          <a:endParaRPr lang="de-DE"/>
        </a:p>
      </dgm:t>
    </dgm:pt>
    <dgm:pt modelId="{3FF7505F-A004-3647-91BE-2C1F0B2D0C31}" type="sibTrans" cxnId="{6F0E65E4-F81A-A14C-9F5E-D1A58C470A35}">
      <dgm:prSet/>
      <dgm:spPr/>
      <dgm:t>
        <a:bodyPr/>
        <a:lstStyle/>
        <a:p>
          <a:endParaRPr lang="de-DE"/>
        </a:p>
      </dgm:t>
    </dgm:pt>
    <dgm:pt modelId="{0FDEAA83-5472-4B41-A5FE-77C0BD37A8A7}" type="pres">
      <dgm:prSet presAssocID="{0577CBC2-3A3F-5C46-8A70-648C53472E47}" presName="diagram" presStyleCnt="0">
        <dgm:presLayoutVars>
          <dgm:chPref val="1"/>
          <dgm:dir/>
          <dgm:animOne val="branch"/>
          <dgm:animLvl val="lvl"/>
          <dgm:resizeHandles val="exact"/>
        </dgm:presLayoutVars>
      </dgm:prSet>
      <dgm:spPr/>
    </dgm:pt>
    <dgm:pt modelId="{27CF72D4-44F8-1142-8FE7-C0286F49B4B3}" type="pres">
      <dgm:prSet presAssocID="{EE400DCF-02FB-334F-96B0-C8A7F8CBF21A}" presName="root1" presStyleCnt="0"/>
      <dgm:spPr/>
    </dgm:pt>
    <dgm:pt modelId="{F6C7BB19-BEBD-5E48-B34F-CBD2CDEEE5F5}" type="pres">
      <dgm:prSet presAssocID="{EE400DCF-02FB-334F-96B0-C8A7F8CBF21A}" presName="LevelOneTextNode" presStyleLbl="node0" presStyleIdx="0" presStyleCnt="1">
        <dgm:presLayoutVars>
          <dgm:chPref val="3"/>
        </dgm:presLayoutVars>
      </dgm:prSet>
      <dgm:spPr/>
    </dgm:pt>
    <dgm:pt modelId="{835720C3-BB94-124E-BE58-CDAE901F7C08}" type="pres">
      <dgm:prSet presAssocID="{EE400DCF-02FB-334F-96B0-C8A7F8CBF21A}" presName="level2hierChild" presStyleCnt="0"/>
      <dgm:spPr/>
    </dgm:pt>
    <dgm:pt modelId="{C2731327-1CE4-F344-BA31-28F3705CB66F}" type="pres">
      <dgm:prSet presAssocID="{84BD73E2-B00C-B440-89D6-C3FA1B52B02A}" presName="conn2-1" presStyleLbl="parChTrans1D2" presStyleIdx="0" presStyleCnt="2"/>
      <dgm:spPr/>
    </dgm:pt>
    <dgm:pt modelId="{757E5671-A684-894A-BA76-8A74E13861CC}" type="pres">
      <dgm:prSet presAssocID="{84BD73E2-B00C-B440-89D6-C3FA1B52B02A}" presName="connTx" presStyleLbl="parChTrans1D2" presStyleIdx="0" presStyleCnt="2"/>
      <dgm:spPr/>
    </dgm:pt>
    <dgm:pt modelId="{12186682-A042-B949-A232-E04F82B8F445}" type="pres">
      <dgm:prSet presAssocID="{F16E27F9-22D6-4E40-B248-FE80EED94B7D}" presName="root2" presStyleCnt="0"/>
      <dgm:spPr/>
    </dgm:pt>
    <dgm:pt modelId="{E8F2989C-F321-F94D-9C53-4966FDD62730}" type="pres">
      <dgm:prSet presAssocID="{F16E27F9-22D6-4E40-B248-FE80EED94B7D}" presName="LevelTwoTextNode" presStyleLbl="asst1" presStyleIdx="0" presStyleCnt="4">
        <dgm:presLayoutVars>
          <dgm:chPref val="3"/>
        </dgm:presLayoutVars>
      </dgm:prSet>
      <dgm:spPr/>
    </dgm:pt>
    <dgm:pt modelId="{D944D225-22C6-6F49-94FA-6EB2A122863F}" type="pres">
      <dgm:prSet presAssocID="{F16E27F9-22D6-4E40-B248-FE80EED94B7D}" presName="level3hierChild" presStyleCnt="0"/>
      <dgm:spPr/>
    </dgm:pt>
    <dgm:pt modelId="{923FABE3-1238-9340-9646-8B2B5FFB82F9}" type="pres">
      <dgm:prSet presAssocID="{02C588CE-AEEC-544C-8FB9-06872EC6E1D3}" presName="conn2-1" presStyleLbl="parChTrans1D3" presStyleIdx="0" presStyleCnt="2"/>
      <dgm:spPr/>
    </dgm:pt>
    <dgm:pt modelId="{53B9C4A9-8929-544C-B6A5-D0778AE440DF}" type="pres">
      <dgm:prSet presAssocID="{02C588CE-AEEC-544C-8FB9-06872EC6E1D3}" presName="connTx" presStyleLbl="parChTrans1D3" presStyleIdx="0" presStyleCnt="2"/>
      <dgm:spPr/>
    </dgm:pt>
    <dgm:pt modelId="{7985329A-CD7C-4146-B246-57606835E552}" type="pres">
      <dgm:prSet presAssocID="{E3104C35-A65F-554F-B4A1-09C0C429F207}" presName="root2" presStyleCnt="0"/>
      <dgm:spPr/>
    </dgm:pt>
    <dgm:pt modelId="{3B254CEE-12F2-7844-B727-002F4E2DD84F}" type="pres">
      <dgm:prSet presAssocID="{E3104C35-A65F-554F-B4A1-09C0C429F207}" presName="LevelTwoTextNode" presStyleLbl="asst1" presStyleIdx="1" presStyleCnt="4">
        <dgm:presLayoutVars>
          <dgm:chPref val="3"/>
        </dgm:presLayoutVars>
      </dgm:prSet>
      <dgm:spPr/>
    </dgm:pt>
    <dgm:pt modelId="{D084FD6B-102A-A848-9B3B-F647462CC27B}" type="pres">
      <dgm:prSet presAssocID="{E3104C35-A65F-554F-B4A1-09C0C429F207}" presName="level3hierChild" presStyleCnt="0"/>
      <dgm:spPr/>
    </dgm:pt>
    <dgm:pt modelId="{33B8F76D-B5D9-E94F-BAFD-9A5C1379752E}" type="pres">
      <dgm:prSet presAssocID="{34403377-DF59-5747-A57C-8E366BEC6B10}" presName="conn2-1" presStyleLbl="parChTrans1D2" presStyleIdx="1" presStyleCnt="2"/>
      <dgm:spPr/>
    </dgm:pt>
    <dgm:pt modelId="{AAACCD32-952C-974E-8E92-D043A9CA7C80}" type="pres">
      <dgm:prSet presAssocID="{34403377-DF59-5747-A57C-8E366BEC6B10}" presName="connTx" presStyleLbl="parChTrans1D2" presStyleIdx="1" presStyleCnt="2"/>
      <dgm:spPr/>
    </dgm:pt>
    <dgm:pt modelId="{1E881861-B781-8948-AEA6-D3FE4512D40B}" type="pres">
      <dgm:prSet presAssocID="{14761DC2-F505-914B-B5C4-9052E78F59A4}" presName="root2" presStyleCnt="0"/>
      <dgm:spPr/>
    </dgm:pt>
    <dgm:pt modelId="{C2DF8448-0C80-6045-80C2-76B83D0D2B83}" type="pres">
      <dgm:prSet presAssocID="{14761DC2-F505-914B-B5C4-9052E78F59A4}" presName="LevelTwoTextNode" presStyleLbl="asst1" presStyleIdx="2" presStyleCnt="4" custScaleX="122554" custScaleY="132704">
        <dgm:presLayoutVars>
          <dgm:chPref val="3"/>
        </dgm:presLayoutVars>
      </dgm:prSet>
      <dgm:spPr/>
    </dgm:pt>
    <dgm:pt modelId="{9CB9C724-ADA8-0A49-AE5C-7C776A714C4F}" type="pres">
      <dgm:prSet presAssocID="{14761DC2-F505-914B-B5C4-9052E78F59A4}" presName="level3hierChild" presStyleCnt="0"/>
      <dgm:spPr/>
    </dgm:pt>
    <dgm:pt modelId="{80D6B38A-5E04-AF4B-914C-80A8C0D0105F}" type="pres">
      <dgm:prSet presAssocID="{15C6AF3C-D3F7-B146-9697-A2C9556A6319}" presName="conn2-1" presStyleLbl="parChTrans1D3" presStyleIdx="1" presStyleCnt="2"/>
      <dgm:spPr/>
    </dgm:pt>
    <dgm:pt modelId="{C294D24C-0DC6-1D44-A541-C922D148DA48}" type="pres">
      <dgm:prSet presAssocID="{15C6AF3C-D3F7-B146-9697-A2C9556A6319}" presName="connTx" presStyleLbl="parChTrans1D3" presStyleIdx="1" presStyleCnt="2"/>
      <dgm:spPr/>
    </dgm:pt>
    <dgm:pt modelId="{C2BD91E5-DAA7-9248-BF91-9635A785A24A}" type="pres">
      <dgm:prSet presAssocID="{1C2F1E91-8DD8-104B-A436-952BF01BEDE9}" presName="root2" presStyleCnt="0"/>
      <dgm:spPr/>
    </dgm:pt>
    <dgm:pt modelId="{5846963C-B990-0E4D-9C54-673C7F838E6A}" type="pres">
      <dgm:prSet presAssocID="{1C2F1E91-8DD8-104B-A436-952BF01BEDE9}" presName="LevelTwoTextNode" presStyleLbl="asst1" presStyleIdx="3" presStyleCnt="4" custScaleX="116467" custScaleY="136345">
        <dgm:presLayoutVars>
          <dgm:chPref val="3"/>
        </dgm:presLayoutVars>
      </dgm:prSet>
      <dgm:spPr/>
    </dgm:pt>
    <dgm:pt modelId="{F32E2ABF-3C45-EE49-B5E6-4DB4B35DCA83}" type="pres">
      <dgm:prSet presAssocID="{1C2F1E91-8DD8-104B-A436-952BF01BEDE9}" presName="level3hierChild" presStyleCnt="0"/>
      <dgm:spPr/>
    </dgm:pt>
  </dgm:ptLst>
  <dgm:cxnLst>
    <dgm:cxn modelId="{4B3C643B-7BEA-FE4C-9C56-874BA2AE3A06}" type="presOf" srcId="{02C588CE-AEEC-544C-8FB9-06872EC6E1D3}" destId="{923FABE3-1238-9340-9646-8B2B5FFB82F9}" srcOrd="0" destOrd="0" presId="urn:microsoft.com/office/officeart/2005/8/layout/hierarchy2"/>
    <dgm:cxn modelId="{8629C346-3EC2-C243-9FC9-7B8499338A94}" srcId="{EE400DCF-02FB-334F-96B0-C8A7F8CBF21A}" destId="{F16E27F9-22D6-4E40-B248-FE80EED94B7D}" srcOrd="0" destOrd="0" parTransId="{84BD73E2-B00C-B440-89D6-C3FA1B52B02A}" sibTransId="{6E043AE9-49B5-914D-91B1-DADAC2F37B87}"/>
    <dgm:cxn modelId="{DCC9424B-BECC-AA43-A39D-5EA75B9905D1}" type="presOf" srcId="{84BD73E2-B00C-B440-89D6-C3FA1B52B02A}" destId="{C2731327-1CE4-F344-BA31-28F3705CB66F}" srcOrd="0" destOrd="0" presId="urn:microsoft.com/office/officeart/2005/8/layout/hierarchy2"/>
    <dgm:cxn modelId="{8712D456-A3BA-B446-B0F8-E2B10E003C10}" type="presOf" srcId="{1C2F1E91-8DD8-104B-A436-952BF01BEDE9}" destId="{5846963C-B990-0E4D-9C54-673C7F838E6A}" srcOrd="0" destOrd="0" presId="urn:microsoft.com/office/officeart/2005/8/layout/hierarchy2"/>
    <dgm:cxn modelId="{606EFE57-4A60-8246-8774-B294DADCE047}" type="presOf" srcId="{84BD73E2-B00C-B440-89D6-C3FA1B52B02A}" destId="{757E5671-A684-894A-BA76-8A74E13861CC}" srcOrd="1" destOrd="0" presId="urn:microsoft.com/office/officeart/2005/8/layout/hierarchy2"/>
    <dgm:cxn modelId="{A7981B5E-063D-3843-BC19-189176624A7A}" type="presOf" srcId="{EE400DCF-02FB-334F-96B0-C8A7F8CBF21A}" destId="{F6C7BB19-BEBD-5E48-B34F-CBD2CDEEE5F5}" srcOrd="0" destOrd="0" presId="urn:microsoft.com/office/officeart/2005/8/layout/hierarchy2"/>
    <dgm:cxn modelId="{8D05867A-0EE6-894A-AE64-7E4363E39CDA}" srcId="{F16E27F9-22D6-4E40-B248-FE80EED94B7D}" destId="{E3104C35-A65F-554F-B4A1-09C0C429F207}" srcOrd="0" destOrd="0" parTransId="{02C588CE-AEEC-544C-8FB9-06872EC6E1D3}" sibTransId="{18811685-065A-4D44-A4E3-2B6105ADE69C}"/>
    <dgm:cxn modelId="{ECE86B8B-52A7-FD41-8F5B-F3B2E62E284F}" type="presOf" srcId="{F16E27F9-22D6-4E40-B248-FE80EED94B7D}" destId="{E8F2989C-F321-F94D-9C53-4966FDD62730}" srcOrd="0" destOrd="0" presId="urn:microsoft.com/office/officeart/2005/8/layout/hierarchy2"/>
    <dgm:cxn modelId="{83A7718B-C044-D64A-8F92-FC8F06E949C4}" srcId="{0577CBC2-3A3F-5C46-8A70-648C53472E47}" destId="{EE400DCF-02FB-334F-96B0-C8A7F8CBF21A}" srcOrd="0" destOrd="0" parTransId="{0F743494-A818-8045-AA0F-30F54B1B8873}" sibTransId="{FFFA75C3-413C-954C-AD37-83A0B1818AE7}"/>
    <dgm:cxn modelId="{311865A0-9568-6C47-A62F-33CF34CE1862}" type="presOf" srcId="{15C6AF3C-D3F7-B146-9697-A2C9556A6319}" destId="{C294D24C-0DC6-1D44-A541-C922D148DA48}" srcOrd="1" destOrd="0" presId="urn:microsoft.com/office/officeart/2005/8/layout/hierarchy2"/>
    <dgm:cxn modelId="{606774A3-B01C-9E42-82B3-C87722B251AA}" type="presOf" srcId="{E3104C35-A65F-554F-B4A1-09C0C429F207}" destId="{3B254CEE-12F2-7844-B727-002F4E2DD84F}" srcOrd="0" destOrd="0" presId="urn:microsoft.com/office/officeart/2005/8/layout/hierarchy2"/>
    <dgm:cxn modelId="{81B8EFA8-5133-AE4C-944C-A007D7F4A99A}" srcId="{EE400DCF-02FB-334F-96B0-C8A7F8CBF21A}" destId="{14761DC2-F505-914B-B5C4-9052E78F59A4}" srcOrd="1" destOrd="0" parTransId="{34403377-DF59-5747-A57C-8E366BEC6B10}" sibTransId="{59B3E492-A773-134B-97A5-E610B9BAB2A5}"/>
    <dgm:cxn modelId="{77393AB8-8538-7E40-913C-78278598C206}" type="presOf" srcId="{34403377-DF59-5747-A57C-8E366BEC6B10}" destId="{AAACCD32-952C-974E-8E92-D043A9CA7C80}" srcOrd="1" destOrd="0" presId="urn:microsoft.com/office/officeart/2005/8/layout/hierarchy2"/>
    <dgm:cxn modelId="{130A0BBC-F3B5-C146-86A2-2E3EB5DA9CA6}" type="presOf" srcId="{0577CBC2-3A3F-5C46-8A70-648C53472E47}" destId="{0FDEAA83-5472-4B41-A5FE-77C0BD37A8A7}" srcOrd="0" destOrd="0" presId="urn:microsoft.com/office/officeart/2005/8/layout/hierarchy2"/>
    <dgm:cxn modelId="{7EE54DD3-461E-E242-9B74-96D9F8126614}" type="presOf" srcId="{34403377-DF59-5747-A57C-8E366BEC6B10}" destId="{33B8F76D-B5D9-E94F-BAFD-9A5C1379752E}" srcOrd="0" destOrd="0" presId="urn:microsoft.com/office/officeart/2005/8/layout/hierarchy2"/>
    <dgm:cxn modelId="{B23505D4-5334-A141-A21C-1B4AA3A70F04}" type="presOf" srcId="{02C588CE-AEEC-544C-8FB9-06872EC6E1D3}" destId="{53B9C4A9-8929-544C-B6A5-D0778AE440DF}" srcOrd="1" destOrd="0" presId="urn:microsoft.com/office/officeart/2005/8/layout/hierarchy2"/>
    <dgm:cxn modelId="{6F0E65E4-F81A-A14C-9F5E-D1A58C470A35}" srcId="{14761DC2-F505-914B-B5C4-9052E78F59A4}" destId="{1C2F1E91-8DD8-104B-A436-952BF01BEDE9}" srcOrd="0" destOrd="0" parTransId="{15C6AF3C-D3F7-B146-9697-A2C9556A6319}" sibTransId="{3FF7505F-A004-3647-91BE-2C1F0B2D0C31}"/>
    <dgm:cxn modelId="{24FAEDEA-AA12-EF43-AF73-E1FBD844FF4A}" type="presOf" srcId="{15C6AF3C-D3F7-B146-9697-A2C9556A6319}" destId="{80D6B38A-5E04-AF4B-914C-80A8C0D0105F}" srcOrd="0" destOrd="0" presId="urn:microsoft.com/office/officeart/2005/8/layout/hierarchy2"/>
    <dgm:cxn modelId="{8ED2D1FD-D979-374B-B5B9-F8DF2D34F362}" type="presOf" srcId="{14761DC2-F505-914B-B5C4-9052E78F59A4}" destId="{C2DF8448-0C80-6045-80C2-76B83D0D2B83}" srcOrd="0" destOrd="0" presId="urn:microsoft.com/office/officeart/2005/8/layout/hierarchy2"/>
    <dgm:cxn modelId="{7D36EBCA-491C-6049-853D-EB4CEFA9D191}" type="presParOf" srcId="{0FDEAA83-5472-4B41-A5FE-77C0BD37A8A7}" destId="{27CF72D4-44F8-1142-8FE7-C0286F49B4B3}" srcOrd="0" destOrd="0" presId="urn:microsoft.com/office/officeart/2005/8/layout/hierarchy2"/>
    <dgm:cxn modelId="{3539BD42-3B02-CC4D-BF58-8BF74D8A79E4}" type="presParOf" srcId="{27CF72D4-44F8-1142-8FE7-C0286F49B4B3}" destId="{F6C7BB19-BEBD-5E48-B34F-CBD2CDEEE5F5}" srcOrd="0" destOrd="0" presId="urn:microsoft.com/office/officeart/2005/8/layout/hierarchy2"/>
    <dgm:cxn modelId="{9A35B0A7-B63A-6D47-9834-E78867487C76}" type="presParOf" srcId="{27CF72D4-44F8-1142-8FE7-C0286F49B4B3}" destId="{835720C3-BB94-124E-BE58-CDAE901F7C08}" srcOrd="1" destOrd="0" presId="urn:microsoft.com/office/officeart/2005/8/layout/hierarchy2"/>
    <dgm:cxn modelId="{A3B62ED3-63B6-8D46-9CBD-ADA49CC5A5F2}" type="presParOf" srcId="{835720C3-BB94-124E-BE58-CDAE901F7C08}" destId="{C2731327-1CE4-F344-BA31-28F3705CB66F}" srcOrd="0" destOrd="0" presId="urn:microsoft.com/office/officeart/2005/8/layout/hierarchy2"/>
    <dgm:cxn modelId="{D0FA1CF0-17B0-C24B-8248-5CFA44693CB6}" type="presParOf" srcId="{C2731327-1CE4-F344-BA31-28F3705CB66F}" destId="{757E5671-A684-894A-BA76-8A74E13861CC}" srcOrd="0" destOrd="0" presId="urn:microsoft.com/office/officeart/2005/8/layout/hierarchy2"/>
    <dgm:cxn modelId="{4B37171C-5B44-324D-AFB0-EEF7387517F1}" type="presParOf" srcId="{835720C3-BB94-124E-BE58-CDAE901F7C08}" destId="{12186682-A042-B949-A232-E04F82B8F445}" srcOrd="1" destOrd="0" presId="urn:microsoft.com/office/officeart/2005/8/layout/hierarchy2"/>
    <dgm:cxn modelId="{E0038A0E-31C1-0B4D-8E98-031C8461310A}" type="presParOf" srcId="{12186682-A042-B949-A232-E04F82B8F445}" destId="{E8F2989C-F321-F94D-9C53-4966FDD62730}" srcOrd="0" destOrd="0" presId="urn:microsoft.com/office/officeart/2005/8/layout/hierarchy2"/>
    <dgm:cxn modelId="{95A160BA-9E25-2A42-AA6F-665E1E4ACB8F}" type="presParOf" srcId="{12186682-A042-B949-A232-E04F82B8F445}" destId="{D944D225-22C6-6F49-94FA-6EB2A122863F}" srcOrd="1" destOrd="0" presId="urn:microsoft.com/office/officeart/2005/8/layout/hierarchy2"/>
    <dgm:cxn modelId="{C7BAF446-83C9-1E49-A9E6-744385CA1F84}" type="presParOf" srcId="{D944D225-22C6-6F49-94FA-6EB2A122863F}" destId="{923FABE3-1238-9340-9646-8B2B5FFB82F9}" srcOrd="0" destOrd="0" presId="urn:microsoft.com/office/officeart/2005/8/layout/hierarchy2"/>
    <dgm:cxn modelId="{CA63D439-F858-5343-BB37-E4DF4CEBC1F7}" type="presParOf" srcId="{923FABE3-1238-9340-9646-8B2B5FFB82F9}" destId="{53B9C4A9-8929-544C-B6A5-D0778AE440DF}" srcOrd="0" destOrd="0" presId="urn:microsoft.com/office/officeart/2005/8/layout/hierarchy2"/>
    <dgm:cxn modelId="{6FF9F326-0D9F-3540-92CB-1CE10419BCD5}" type="presParOf" srcId="{D944D225-22C6-6F49-94FA-6EB2A122863F}" destId="{7985329A-CD7C-4146-B246-57606835E552}" srcOrd="1" destOrd="0" presId="urn:microsoft.com/office/officeart/2005/8/layout/hierarchy2"/>
    <dgm:cxn modelId="{72CA5F13-B4BF-0342-BCDD-49C3DF0BA4BE}" type="presParOf" srcId="{7985329A-CD7C-4146-B246-57606835E552}" destId="{3B254CEE-12F2-7844-B727-002F4E2DD84F}" srcOrd="0" destOrd="0" presId="urn:microsoft.com/office/officeart/2005/8/layout/hierarchy2"/>
    <dgm:cxn modelId="{EC1AD33F-9D2C-4C4A-A6A5-2DA852C3683C}" type="presParOf" srcId="{7985329A-CD7C-4146-B246-57606835E552}" destId="{D084FD6B-102A-A848-9B3B-F647462CC27B}" srcOrd="1" destOrd="0" presId="urn:microsoft.com/office/officeart/2005/8/layout/hierarchy2"/>
    <dgm:cxn modelId="{F08F7C5F-2B2B-AE4D-86C1-385B77DB6BDA}" type="presParOf" srcId="{835720C3-BB94-124E-BE58-CDAE901F7C08}" destId="{33B8F76D-B5D9-E94F-BAFD-9A5C1379752E}" srcOrd="2" destOrd="0" presId="urn:microsoft.com/office/officeart/2005/8/layout/hierarchy2"/>
    <dgm:cxn modelId="{9700808C-227B-964C-9F51-FB5BEC7763F6}" type="presParOf" srcId="{33B8F76D-B5D9-E94F-BAFD-9A5C1379752E}" destId="{AAACCD32-952C-974E-8E92-D043A9CA7C80}" srcOrd="0" destOrd="0" presId="urn:microsoft.com/office/officeart/2005/8/layout/hierarchy2"/>
    <dgm:cxn modelId="{04EF3BEF-C619-224B-84B0-6C9158659F3F}" type="presParOf" srcId="{835720C3-BB94-124E-BE58-CDAE901F7C08}" destId="{1E881861-B781-8948-AEA6-D3FE4512D40B}" srcOrd="3" destOrd="0" presId="urn:microsoft.com/office/officeart/2005/8/layout/hierarchy2"/>
    <dgm:cxn modelId="{938D02E3-0A07-9442-A820-2804011E815A}" type="presParOf" srcId="{1E881861-B781-8948-AEA6-D3FE4512D40B}" destId="{C2DF8448-0C80-6045-80C2-76B83D0D2B83}" srcOrd="0" destOrd="0" presId="urn:microsoft.com/office/officeart/2005/8/layout/hierarchy2"/>
    <dgm:cxn modelId="{3F1CA9AF-5E87-1E47-A962-D0E0A434D67C}" type="presParOf" srcId="{1E881861-B781-8948-AEA6-D3FE4512D40B}" destId="{9CB9C724-ADA8-0A49-AE5C-7C776A714C4F}" srcOrd="1" destOrd="0" presId="urn:microsoft.com/office/officeart/2005/8/layout/hierarchy2"/>
    <dgm:cxn modelId="{5D3C47E0-05D4-DF47-A68C-4EDF947280B2}" type="presParOf" srcId="{9CB9C724-ADA8-0A49-AE5C-7C776A714C4F}" destId="{80D6B38A-5E04-AF4B-914C-80A8C0D0105F}" srcOrd="0" destOrd="0" presId="urn:microsoft.com/office/officeart/2005/8/layout/hierarchy2"/>
    <dgm:cxn modelId="{EC416B5C-DF82-9348-AAEA-F085D79816A8}" type="presParOf" srcId="{80D6B38A-5E04-AF4B-914C-80A8C0D0105F}" destId="{C294D24C-0DC6-1D44-A541-C922D148DA48}" srcOrd="0" destOrd="0" presId="urn:microsoft.com/office/officeart/2005/8/layout/hierarchy2"/>
    <dgm:cxn modelId="{641486A2-13D6-0A47-86FF-A7BBB1791EA7}" type="presParOf" srcId="{9CB9C724-ADA8-0A49-AE5C-7C776A714C4F}" destId="{C2BD91E5-DAA7-9248-BF91-9635A785A24A}" srcOrd="1" destOrd="0" presId="urn:microsoft.com/office/officeart/2005/8/layout/hierarchy2"/>
    <dgm:cxn modelId="{62E67055-4775-374E-87A8-C70BAACC2031}" type="presParOf" srcId="{C2BD91E5-DAA7-9248-BF91-9635A785A24A}" destId="{5846963C-B990-0E4D-9C54-673C7F838E6A}" srcOrd="0" destOrd="0" presId="urn:microsoft.com/office/officeart/2005/8/layout/hierarchy2"/>
    <dgm:cxn modelId="{192EFF55-BC99-504F-95CB-90642615BC2C}" type="presParOf" srcId="{C2BD91E5-DAA7-9248-BF91-9635A785A24A}" destId="{F32E2ABF-3C45-EE49-B5E6-4DB4B35DCA8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7CBC2-3A3F-5C46-8A70-648C53472E47}"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de-DE"/>
        </a:p>
      </dgm:t>
    </dgm:pt>
    <dgm:pt modelId="{EE400DCF-02FB-334F-96B0-C8A7F8CBF21A}">
      <dgm:prSet phldrT="[Text]"/>
      <dgm:spPr>
        <a:solidFill>
          <a:srgbClr val="DEEEC3"/>
        </a:solidFill>
        <a:ln>
          <a:solidFill>
            <a:srgbClr val="96B22E"/>
          </a:solidFill>
        </a:ln>
      </dgm:spPr>
      <dgm:t>
        <a:bodyPr/>
        <a:lstStyle/>
        <a:p>
          <a:r>
            <a:rPr lang="de-DE" b="1" dirty="0">
              <a:solidFill>
                <a:schemeClr val="accent1">
                  <a:lumMod val="75000"/>
                </a:schemeClr>
              </a:solidFill>
            </a:rPr>
            <a:t>HPV-Typen</a:t>
          </a:r>
        </a:p>
      </dgm:t>
    </dgm:pt>
    <dgm:pt modelId="{0F743494-A818-8045-AA0F-30F54B1B8873}" type="parTrans" cxnId="{83A7718B-C044-D64A-8F92-FC8F06E949C4}">
      <dgm:prSet/>
      <dgm:spPr/>
      <dgm:t>
        <a:bodyPr/>
        <a:lstStyle/>
        <a:p>
          <a:endParaRPr lang="de-DE"/>
        </a:p>
      </dgm:t>
    </dgm:pt>
    <dgm:pt modelId="{FFFA75C3-413C-954C-AD37-83A0B1818AE7}" type="sibTrans" cxnId="{83A7718B-C044-D64A-8F92-FC8F06E949C4}">
      <dgm:prSet/>
      <dgm:spPr/>
      <dgm:t>
        <a:bodyPr/>
        <a:lstStyle/>
        <a:p>
          <a:endParaRPr lang="de-DE"/>
        </a:p>
      </dgm:t>
    </dgm:pt>
    <dgm:pt modelId="{F16E27F9-22D6-4E40-B248-FE80EED94B7D}" type="asst">
      <dgm:prSet phldrT="[Text]" custT="1"/>
      <dgm:spPr>
        <a:solidFill>
          <a:schemeClr val="accent1">
            <a:lumMod val="75000"/>
          </a:schemeClr>
        </a:solidFill>
        <a:ln>
          <a:solidFill>
            <a:srgbClr val="96B22E"/>
          </a:solidFill>
        </a:ln>
      </dgm:spPr>
      <dgm:t>
        <a:bodyPr/>
        <a:lstStyle/>
        <a:p>
          <a:r>
            <a:rPr lang="de-DE" sz="1700" b="1" dirty="0">
              <a:solidFill>
                <a:schemeClr val="bg1"/>
              </a:solidFill>
            </a:rPr>
            <a:t>Hochrisiko</a:t>
          </a:r>
        </a:p>
        <a:p>
          <a:r>
            <a:rPr lang="de-DE" sz="1400" dirty="0">
              <a:solidFill>
                <a:schemeClr val="bg1"/>
              </a:solidFill>
            </a:rPr>
            <a:t>(v.a. HPV 16 und 18)</a:t>
          </a:r>
        </a:p>
      </dgm:t>
    </dgm:pt>
    <dgm:pt modelId="{84BD73E2-B00C-B440-89D6-C3FA1B52B02A}" type="parTrans" cxnId="{8629C346-3EC2-C243-9FC9-7B8499338A94}">
      <dgm:prSet/>
      <dgm:spPr/>
      <dgm:t>
        <a:bodyPr/>
        <a:lstStyle/>
        <a:p>
          <a:endParaRPr lang="de-DE"/>
        </a:p>
      </dgm:t>
    </dgm:pt>
    <dgm:pt modelId="{6E043AE9-49B5-914D-91B1-DADAC2F37B87}" type="sibTrans" cxnId="{8629C346-3EC2-C243-9FC9-7B8499338A94}">
      <dgm:prSet/>
      <dgm:spPr/>
      <dgm:t>
        <a:bodyPr/>
        <a:lstStyle/>
        <a:p>
          <a:endParaRPr lang="de-DE"/>
        </a:p>
      </dgm:t>
    </dgm:pt>
    <dgm:pt modelId="{14761DC2-F505-914B-B5C4-9052E78F59A4}" type="asst">
      <dgm:prSet custT="1"/>
      <dgm:spPr>
        <a:solidFill>
          <a:srgbClr val="DEEEC3"/>
        </a:solidFill>
        <a:ln>
          <a:solidFill>
            <a:srgbClr val="96B22E"/>
          </a:solidFill>
        </a:ln>
      </dgm:spPr>
      <dgm:t>
        <a:bodyPr/>
        <a:lstStyle/>
        <a:p>
          <a:r>
            <a:rPr lang="de-DE" sz="1700" b="1" dirty="0">
              <a:solidFill>
                <a:srgbClr val="96B22E"/>
              </a:solidFill>
            </a:rPr>
            <a:t>Niedrigrisiko</a:t>
          </a:r>
        </a:p>
        <a:p>
          <a:r>
            <a:rPr lang="de-DE" sz="1400" dirty="0">
              <a:solidFill>
                <a:srgbClr val="96B22E"/>
              </a:solidFill>
            </a:rPr>
            <a:t>(v.a. HPV 6 und 11)</a:t>
          </a:r>
        </a:p>
      </dgm:t>
    </dgm:pt>
    <dgm:pt modelId="{34403377-DF59-5747-A57C-8E366BEC6B10}" type="parTrans" cxnId="{81B8EFA8-5133-AE4C-944C-A007D7F4A99A}">
      <dgm:prSet/>
      <dgm:spPr/>
      <dgm:t>
        <a:bodyPr/>
        <a:lstStyle/>
        <a:p>
          <a:endParaRPr lang="de-DE"/>
        </a:p>
      </dgm:t>
    </dgm:pt>
    <dgm:pt modelId="{59B3E492-A773-134B-97A5-E610B9BAB2A5}" type="sibTrans" cxnId="{81B8EFA8-5133-AE4C-944C-A007D7F4A99A}">
      <dgm:prSet/>
      <dgm:spPr/>
      <dgm:t>
        <a:bodyPr/>
        <a:lstStyle/>
        <a:p>
          <a:endParaRPr lang="de-DE"/>
        </a:p>
      </dgm:t>
    </dgm:pt>
    <dgm:pt modelId="{E3104C35-A65F-554F-B4A1-09C0C429F207}" type="asst">
      <dgm:prSet/>
      <dgm:spPr>
        <a:solidFill>
          <a:schemeClr val="accent1">
            <a:lumMod val="75000"/>
          </a:schemeClr>
        </a:solidFill>
        <a:ln>
          <a:solidFill>
            <a:srgbClr val="96B22E"/>
          </a:solidFill>
        </a:ln>
      </dgm:spPr>
      <dgm:t>
        <a:bodyPr/>
        <a:lstStyle/>
        <a:p>
          <a:r>
            <a:rPr lang="de-DE" b="1" dirty="0">
              <a:solidFill>
                <a:schemeClr val="bg1"/>
              </a:solidFill>
            </a:rPr>
            <a:t>Krebs</a:t>
          </a:r>
        </a:p>
      </dgm:t>
    </dgm:pt>
    <dgm:pt modelId="{02C588CE-AEEC-544C-8FB9-06872EC6E1D3}" type="parTrans" cxnId="{8D05867A-0EE6-894A-AE64-7E4363E39CDA}">
      <dgm:prSet/>
      <dgm:spPr/>
      <dgm:t>
        <a:bodyPr/>
        <a:lstStyle/>
        <a:p>
          <a:endParaRPr lang="de-DE"/>
        </a:p>
      </dgm:t>
    </dgm:pt>
    <dgm:pt modelId="{18811685-065A-4D44-A4E3-2B6105ADE69C}" type="sibTrans" cxnId="{8D05867A-0EE6-894A-AE64-7E4363E39CDA}">
      <dgm:prSet/>
      <dgm:spPr/>
      <dgm:t>
        <a:bodyPr/>
        <a:lstStyle/>
        <a:p>
          <a:endParaRPr lang="de-DE"/>
        </a:p>
      </dgm:t>
    </dgm:pt>
    <dgm:pt modelId="{1C2F1E91-8DD8-104B-A436-952BF01BEDE9}" type="asst">
      <dgm:prSet/>
      <dgm:spPr>
        <a:solidFill>
          <a:srgbClr val="DEEEC3"/>
        </a:solidFill>
        <a:ln>
          <a:solidFill>
            <a:srgbClr val="96B22E"/>
          </a:solidFill>
        </a:ln>
      </dgm:spPr>
      <dgm:t>
        <a:bodyPr/>
        <a:lstStyle/>
        <a:p>
          <a:r>
            <a:rPr lang="de-DE" b="1" dirty="0">
              <a:solidFill>
                <a:srgbClr val="96B22E"/>
              </a:solidFill>
            </a:rPr>
            <a:t>Haut- und Genitalwarzen</a:t>
          </a:r>
        </a:p>
      </dgm:t>
    </dgm:pt>
    <dgm:pt modelId="{15C6AF3C-D3F7-B146-9697-A2C9556A6319}" type="parTrans" cxnId="{6F0E65E4-F81A-A14C-9F5E-D1A58C470A35}">
      <dgm:prSet/>
      <dgm:spPr/>
      <dgm:t>
        <a:bodyPr/>
        <a:lstStyle/>
        <a:p>
          <a:endParaRPr lang="de-DE"/>
        </a:p>
      </dgm:t>
    </dgm:pt>
    <dgm:pt modelId="{3FF7505F-A004-3647-91BE-2C1F0B2D0C31}" type="sibTrans" cxnId="{6F0E65E4-F81A-A14C-9F5E-D1A58C470A35}">
      <dgm:prSet/>
      <dgm:spPr/>
      <dgm:t>
        <a:bodyPr/>
        <a:lstStyle/>
        <a:p>
          <a:endParaRPr lang="de-DE"/>
        </a:p>
      </dgm:t>
    </dgm:pt>
    <dgm:pt modelId="{0FDEAA83-5472-4B41-A5FE-77C0BD37A8A7}" type="pres">
      <dgm:prSet presAssocID="{0577CBC2-3A3F-5C46-8A70-648C53472E47}" presName="diagram" presStyleCnt="0">
        <dgm:presLayoutVars>
          <dgm:chPref val="1"/>
          <dgm:dir/>
          <dgm:animOne val="branch"/>
          <dgm:animLvl val="lvl"/>
          <dgm:resizeHandles val="exact"/>
        </dgm:presLayoutVars>
      </dgm:prSet>
      <dgm:spPr/>
    </dgm:pt>
    <dgm:pt modelId="{27CF72D4-44F8-1142-8FE7-C0286F49B4B3}" type="pres">
      <dgm:prSet presAssocID="{EE400DCF-02FB-334F-96B0-C8A7F8CBF21A}" presName="root1" presStyleCnt="0"/>
      <dgm:spPr/>
    </dgm:pt>
    <dgm:pt modelId="{F6C7BB19-BEBD-5E48-B34F-CBD2CDEEE5F5}" type="pres">
      <dgm:prSet presAssocID="{EE400DCF-02FB-334F-96B0-C8A7F8CBF21A}" presName="LevelOneTextNode" presStyleLbl="node0" presStyleIdx="0" presStyleCnt="1">
        <dgm:presLayoutVars>
          <dgm:chPref val="3"/>
        </dgm:presLayoutVars>
      </dgm:prSet>
      <dgm:spPr/>
    </dgm:pt>
    <dgm:pt modelId="{835720C3-BB94-124E-BE58-CDAE901F7C08}" type="pres">
      <dgm:prSet presAssocID="{EE400DCF-02FB-334F-96B0-C8A7F8CBF21A}" presName="level2hierChild" presStyleCnt="0"/>
      <dgm:spPr/>
    </dgm:pt>
    <dgm:pt modelId="{C2731327-1CE4-F344-BA31-28F3705CB66F}" type="pres">
      <dgm:prSet presAssocID="{84BD73E2-B00C-B440-89D6-C3FA1B52B02A}" presName="conn2-1" presStyleLbl="parChTrans1D2" presStyleIdx="0" presStyleCnt="2"/>
      <dgm:spPr/>
    </dgm:pt>
    <dgm:pt modelId="{757E5671-A684-894A-BA76-8A74E13861CC}" type="pres">
      <dgm:prSet presAssocID="{84BD73E2-B00C-B440-89D6-C3FA1B52B02A}" presName="connTx" presStyleLbl="parChTrans1D2" presStyleIdx="0" presStyleCnt="2"/>
      <dgm:spPr/>
    </dgm:pt>
    <dgm:pt modelId="{12186682-A042-B949-A232-E04F82B8F445}" type="pres">
      <dgm:prSet presAssocID="{F16E27F9-22D6-4E40-B248-FE80EED94B7D}" presName="root2" presStyleCnt="0"/>
      <dgm:spPr/>
    </dgm:pt>
    <dgm:pt modelId="{E8F2989C-F321-F94D-9C53-4966FDD62730}" type="pres">
      <dgm:prSet presAssocID="{F16E27F9-22D6-4E40-B248-FE80EED94B7D}" presName="LevelTwoTextNode" presStyleLbl="asst1" presStyleIdx="0" presStyleCnt="4" custScaleX="109401" custScaleY="137872">
        <dgm:presLayoutVars>
          <dgm:chPref val="3"/>
        </dgm:presLayoutVars>
      </dgm:prSet>
      <dgm:spPr/>
    </dgm:pt>
    <dgm:pt modelId="{D944D225-22C6-6F49-94FA-6EB2A122863F}" type="pres">
      <dgm:prSet presAssocID="{F16E27F9-22D6-4E40-B248-FE80EED94B7D}" presName="level3hierChild" presStyleCnt="0"/>
      <dgm:spPr/>
    </dgm:pt>
    <dgm:pt modelId="{923FABE3-1238-9340-9646-8B2B5FFB82F9}" type="pres">
      <dgm:prSet presAssocID="{02C588CE-AEEC-544C-8FB9-06872EC6E1D3}" presName="conn2-1" presStyleLbl="parChTrans1D3" presStyleIdx="0" presStyleCnt="2"/>
      <dgm:spPr/>
    </dgm:pt>
    <dgm:pt modelId="{53B9C4A9-8929-544C-B6A5-D0778AE440DF}" type="pres">
      <dgm:prSet presAssocID="{02C588CE-AEEC-544C-8FB9-06872EC6E1D3}" presName="connTx" presStyleLbl="parChTrans1D3" presStyleIdx="0" presStyleCnt="2"/>
      <dgm:spPr/>
    </dgm:pt>
    <dgm:pt modelId="{7985329A-CD7C-4146-B246-57606835E552}" type="pres">
      <dgm:prSet presAssocID="{E3104C35-A65F-554F-B4A1-09C0C429F207}" presName="root2" presStyleCnt="0"/>
      <dgm:spPr/>
    </dgm:pt>
    <dgm:pt modelId="{3B254CEE-12F2-7844-B727-002F4E2DD84F}" type="pres">
      <dgm:prSet presAssocID="{E3104C35-A65F-554F-B4A1-09C0C429F207}" presName="LevelTwoTextNode" presStyleLbl="asst1" presStyleIdx="1" presStyleCnt="4" custScaleX="111772" custScaleY="142075">
        <dgm:presLayoutVars>
          <dgm:chPref val="3"/>
        </dgm:presLayoutVars>
      </dgm:prSet>
      <dgm:spPr/>
    </dgm:pt>
    <dgm:pt modelId="{D084FD6B-102A-A848-9B3B-F647462CC27B}" type="pres">
      <dgm:prSet presAssocID="{E3104C35-A65F-554F-B4A1-09C0C429F207}" presName="level3hierChild" presStyleCnt="0"/>
      <dgm:spPr/>
    </dgm:pt>
    <dgm:pt modelId="{33B8F76D-B5D9-E94F-BAFD-9A5C1379752E}" type="pres">
      <dgm:prSet presAssocID="{34403377-DF59-5747-A57C-8E366BEC6B10}" presName="conn2-1" presStyleLbl="parChTrans1D2" presStyleIdx="1" presStyleCnt="2"/>
      <dgm:spPr/>
    </dgm:pt>
    <dgm:pt modelId="{AAACCD32-952C-974E-8E92-D043A9CA7C80}" type="pres">
      <dgm:prSet presAssocID="{34403377-DF59-5747-A57C-8E366BEC6B10}" presName="connTx" presStyleLbl="parChTrans1D2" presStyleIdx="1" presStyleCnt="2"/>
      <dgm:spPr/>
    </dgm:pt>
    <dgm:pt modelId="{1E881861-B781-8948-AEA6-D3FE4512D40B}" type="pres">
      <dgm:prSet presAssocID="{14761DC2-F505-914B-B5C4-9052E78F59A4}" presName="root2" presStyleCnt="0"/>
      <dgm:spPr/>
    </dgm:pt>
    <dgm:pt modelId="{C2DF8448-0C80-6045-80C2-76B83D0D2B83}" type="pres">
      <dgm:prSet presAssocID="{14761DC2-F505-914B-B5C4-9052E78F59A4}" presName="LevelTwoTextNode" presStyleLbl="asst1" presStyleIdx="2" presStyleCnt="4">
        <dgm:presLayoutVars>
          <dgm:chPref val="3"/>
        </dgm:presLayoutVars>
      </dgm:prSet>
      <dgm:spPr/>
    </dgm:pt>
    <dgm:pt modelId="{9CB9C724-ADA8-0A49-AE5C-7C776A714C4F}" type="pres">
      <dgm:prSet presAssocID="{14761DC2-F505-914B-B5C4-9052E78F59A4}" presName="level3hierChild" presStyleCnt="0"/>
      <dgm:spPr/>
    </dgm:pt>
    <dgm:pt modelId="{80D6B38A-5E04-AF4B-914C-80A8C0D0105F}" type="pres">
      <dgm:prSet presAssocID="{15C6AF3C-D3F7-B146-9697-A2C9556A6319}" presName="conn2-1" presStyleLbl="parChTrans1D3" presStyleIdx="1" presStyleCnt="2"/>
      <dgm:spPr/>
    </dgm:pt>
    <dgm:pt modelId="{C294D24C-0DC6-1D44-A541-C922D148DA48}" type="pres">
      <dgm:prSet presAssocID="{15C6AF3C-D3F7-B146-9697-A2C9556A6319}" presName="connTx" presStyleLbl="parChTrans1D3" presStyleIdx="1" presStyleCnt="2"/>
      <dgm:spPr/>
    </dgm:pt>
    <dgm:pt modelId="{C2BD91E5-DAA7-9248-BF91-9635A785A24A}" type="pres">
      <dgm:prSet presAssocID="{1C2F1E91-8DD8-104B-A436-952BF01BEDE9}" presName="root2" presStyleCnt="0"/>
      <dgm:spPr/>
    </dgm:pt>
    <dgm:pt modelId="{5846963C-B990-0E4D-9C54-673C7F838E6A}" type="pres">
      <dgm:prSet presAssocID="{1C2F1E91-8DD8-104B-A436-952BF01BEDE9}" presName="LevelTwoTextNode" presStyleLbl="asst1" presStyleIdx="3" presStyleCnt="4">
        <dgm:presLayoutVars>
          <dgm:chPref val="3"/>
        </dgm:presLayoutVars>
      </dgm:prSet>
      <dgm:spPr/>
    </dgm:pt>
    <dgm:pt modelId="{F32E2ABF-3C45-EE49-B5E6-4DB4B35DCA83}" type="pres">
      <dgm:prSet presAssocID="{1C2F1E91-8DD8-104B-A436-952BF01BEDE9}" presName="level3hierChild" presStyleCnt="0"/>
      <dgm:spPr/>
    </dgm:pt>
  </dgm:ptLst>
  <dgm:cxnLst>
    <dgm:cxn modelId="{4B3C643B-7BEA-FE4C-9C56-874BA2AE3A06}" type="presOf" srcId="{02C588CE-AEEC-544C-8FB9-06872EC6E1D3}" destId="{923FABE3-1238-9340-9646-8B2B5FFB82F9}" srcOrd="0" destOrd="0" presId="urn:microsoft.com/office/officeart/2005/8/layout/hierarchy2"/>
    <dgm:cxn modelId="{8629C346-3EC2-C243-9FC9-7B8499338A94}" srcId="{EE400DCF-02FB-334F-96B0-C8A7F8CBF21A}" destId="{F16E27F9-22D6-4E40-B248-FE80EED94B7D}" srcOrd="0" destOrd="0" parTransId="{84BD73E2-B00C-B440-89D6-C3FA1B52B02A}" sibTransId="{6E043AE9-49B5-914D-91B1-DADAC2F37B87}"/>
    <dgm:cxn modelId="{DCC9424B-BECC-AA43-A39D-5EA75B9905D1}" type="presOf" srcId="{84BD73E2-B00C-B440-89D6-C3FA1B52B02A}" destId="{C2731327-1CE4-F344-BA31-28F3705CB66F}" srcOrd="0" destOrd="0" presId="urn:microsoft.com/office/officeart/2005/8/layout/hierarchy2"/>
    <dgm:cxn modelId="{8712D456-A3BA-B446-B0F8-E2B10E003C10}" type="presOf" srcId="{1C2F1E91-8DD8-104B-A436-952BF01BEDE9}" destId="{5846963C-B990-0E4D-9C54-673C7F838E6A}" srcOrd="0" destOrd="0" presId="urn:microsoft.com/office/officeart/2005/8/layout/hierarchy2"/>
    <dgm:cxn modelId="{606EFE57-4A60-8246-8774-B294DADCE047}" type="presOf" srcId="{84BD73E2-B00C-B440-89D6-C3FA1B52B02A}" destId="{757E5671-A684-894A-BA76-8A74E13861CC}" srcOrd="1" destOrd="0" presId="urn:microsoft.com/office/officeart/2005/8/layout/hierarchy2"/>
    <dgm:cxn modelId="{A7981B5E-063D-3843-BC19-189176624A7A}" type="presOf" srcId="{EE400DCF-02FB-334F-96B0-C8A7F8CBF21A}" destId="{F6C7BB19-BEBD-5E48-B34F-CBD2CDEEE5F5}" srcOrd="0" destOrd="0" presId="urn:microsoft.com/office/officeart/2005/8/layout/hierarchy2"/>
    <dgm:cxn modelId="{8D05867A-0EE6-894A-AE64-7E4363E39CDA}" srcId="{F16E27F9-22D6-4E40-B248-FE80EED94B7D}" destId="{E3104C35-A65F-554F-B4A1-09C0C429F207}" srcOrd="0" destOrd="0" parTransId="{02C588CE-AEEC-544C-8FB9-06872EC6E1D3}" sibTransId="{18811685-065A-4D44-A4E3-2B6105ADE69C}"/>
    <dgm:cxn modelId="{ECE86B8B-52A7-FD41-8F5B-F3B2E62E284F}" type="presOf" srcId="{F16E27F9-22D6-4E40-B248-FE80EED94B7D}" destId="{E8F2989C-F321-F94D-9C53-4966FDD62730}" srcOrd="0" destOrd="0" presId="urn:microsoft.com/office/officeart/2005/8/layout/hierarchy2"/>
    <dgm:cxn modelId="{83A7718B-C044-D64A-8F92-FC8F06E949C4}" srcId="{0577CBC2-3A3F-5C46-8A70-648C53472E47}" destId="{EE400DCF-02FB-334F-96B0-C8A7F8CBF21A}" srcOrd="0" destOrd="0" parTransId="{0F743494-A818-8045-AA0F-30F54B1B8873}" sibTransId="{FFFA75C3-413C-954C-AD37-83A0B1818AE7}"/>
    <dgm:cxn modelId="{311865A0-9568-6C47-A62F-33CF34CE1862}" type="presOf" srcId="{15C6AF3C-D3F7-B146-9697-A2C9556A6319}" destId="{C294D24C-0DC6-1D44-A541-C922D148DA48}" srcOrd="1" destOrd="0" presId="urn:microsoft.com/office/officeart/2005/8/layout/hierarchy2"/>
    <dgm:cxn modelId="{606774A3-B01C-9E42-82B3-C87722B251AA}" type="presOf" srcId="{E3104C35-A65F-554F-B4A1-09C0C429F207}" destId="{3B254CEE-12F2-7844-B727-002F4E2DD84F}" srcOrd="0" destOrd="0" presId="urn:microsoft.com/office/officeart/2005/8/layout/hierarchy2"/>
    <dgm:cxn modelId="{81B8EFA8-5133-AE4C-944C-A007D7F4A99A}" srcId="{EE400DCF-02FB-334F-96B0-C8A7F8CBF21A}" destId="{14761DC2-F505-914B-B5C4-9052E78F59A4}" srcOrd="1" destOrd="0" parTransId="{34403377-DF59-5747-A57C-8E366BEC6B10}" sibTransId="{59B3E492-A773-134B-97A5-E610B9BAB2A5}"/>
    <dgm:cxn modelId="{77393AB8-8538-7E40-913C-78278598C206}" type="presOf" srcId="{34403377-DF59-5747-A57C-8E366BEC6B10}" destId="{AAACCD32-952C-974E-8E92-D043A9CA7C80}" srcOrd="1" destOrd="0" presId="urn:microsoft.com/office/officeart/2005/8/layout/hierarchy2"/>
    <dgm:cxn modelId="{130A0BBC-F3B5-C146-86A2-2E3EB5DA9CA6}" type="presOf" srcId="{0577CBC2-3A3F-5C46-8A70-648C53472E47}" destId="{0FDEAA83-5472-4B41-A5FE-77C0BD37A8A7}" srcOrd="0" destOrd="0" presId="urn:microsoft.com/office/officeart/2005/8/layout/hierarchy2"/>
    <dgm:cxn modelId="{7EE54DD3-461E-E242-9B74-96D9F8126614}" type="presOf" srcId="{34403377-DF59-5747-A57C-8E366BEC6B10}" destId="{33B8F76D-B5D9-E94F-BAFD-9A5C1379752E}" srcOrd="0" destOrd="0" presId="urn:microsoft.com/office/officeart/2005/8/layout/hierarchy2"/>
    <dgm:cxn modelId="{B23505D4-5334-A141-A21C-1B4AA3A70F04}" type="presOf" srcId="{02C588CE-AEEC-544C-8FB9-06872EC6E1D3}" destId="{53B9C4A9-8929-544C-B6A5-D0778AE440DF}" srcOrd="1" destOrd="0" presId="urn:microsoft.com/office/officeart/2005/8/layout/hierarchy2"/>
    <dgm:cxn modelId="{6F0E65E4-F81A-A14C-9F5E-D1A58C470A35}" srcId="{14761DC2-F505-914B-B5C4-9052E78F59A4}" destId="{1C2F1E91-8DD8-104B-A436-952BF01BEDE9}" srcOrd="0" destOrd="0" parTransId="{15C6AF3C-D3F7-B146-9697-A2C9556A6319}" sibTransId="{3FF7505F-A004-3647-91BE-2C1F0B2D0C31}"/>
    <dgm:cxn modelId="{24FAEDEA-AA12-EF43-AF73-E1FBD844FF4A}" type="presOf" srcId="{15C6AF3C-D3F7-B146-9697-A2C9556A6319}" destId="{80D6B38A-5E04-AF4B-914C-80A8C0D0105F}" srcOrd="0" destOrd="0" presId="urn:microsoft.com/office/officeart/2005/8/layout/hierarchy2"/>
    <dgm:cxn modelId="{8ED2D1FD-D979-374B-B5B9-F8DF2D34F362}" type="presOf" srcId="{14761DC2-F505-914B-B5C4-9052E78F59A4}" destId="{C2DF8448-0C80-6045-80C2-76B83D0D2B83}" srcOrd="0" destOrd="0" presId="urn:microsoft.com/office/officeart/2005/8/layout/hierarchy2"/>
    <dgm:cxn modelId="{7D36EBCA-491C-6049-853D-EB4CEFA9D191}" type="presParOf" srcId="{0FDEAA83-5472-4B41-A5FE-77C0BD37A8A7}" destId="{27CF72D4-44F8-1142-8FE7-C0286F49B4B3}" srcOrd="0" destOrd="0" presId="urn:microsoft.com/office/officeart/2005/8/layout/hierarchy2"/>
    <dgm:cxn modelId="{3539BD42-3B02-CC4D-BF58-8BF74D8A79E4}" type="presParOf" srcId="{27CF72D4-44F8-1142-8FE7-C0286F49B4B3}" destId="{F6C7BB19-BEBD-5E48-B34F-CBD2CDEEE5F5}" srcOrd="0" destOrd="0" presId="urn:microsoft.com/office/officeart/2005/8/layout/hierarchy2"/>
    <dgm:cxn modelId="{9A35B0A7-B63A-6D47-9834-E78867487C76}" type="presParOf" srcId="{27CF72D4-44F8-1142-8FE7-C0286F49B4B3}" destId="{835720C3-BB94-124E-BE58-CDAE901F7C08}" srcOrd="1" destOrd="0" presId="urn:microsoft.com/office/officeart/2005/8/layout/hierarchy2"/>
    <dgm:cxn modelId="{A3B62ED3-63B6-8D46-9CBD-ADA49CC5A5F2}" type="presParOf" srcId="{835720C3-BB94-124E-BE58-CDAE901F7C08}" destId="{C2731327-1CE4-F344-BA31-28F3705CB66F}" srcOrd="0" destOrd="0" presId="urn:microsoft.com/office/officeart/2005/8/layout/hierarchy2"/>
    <dgm:cxn modelId="{D0FA1CF0-17B0-C24B-8248-5CFA44693CB6}" type="presParOf" srcId="{C2731327-1CE4-F344-BA31-28F3705CB66F}" destId="{757E5671-A684-894A-BA76-8A74E13861CC}" srcOrd="0" destOrd="0" presId="urn:microsoft.com/office/officeart/2005/8/layout/hierarchy2"/>
    <dgm:cxn modelId="{4B37171C-5B44-324D-AFB0-EEF7387517F1}" type="presParOf" srcId="{835720C3-BB94-124E-BE58-CDAE901F7C08}" destId="{12186682-A042-B949-A232-E04F82B8F445}" srcOrd="1" destOrd="0" presId="urn:microsoft.com/office/officeart/2005/8/layout/hierarchy2"/>
    <dgm:cxn modelId="{E0038A0E-31C1-0B4D-8E98-031C8461310A}" type="presParOf" srcId="{12186682-A042-B949-A232-E04F82B8F445}" destId="{E8F2989C-F321-F94D-9C53-4966FDD62730}" srcOrd="0" destOrd="0" presId="urn:microsoft.com/office/officeart/2005/8/layout/hierarchy2"/>
    <dgm:cxn modelId="{95A160BA-9E25-2A42-AA6F-665E1E4ACB8F}" type="presParOf" srcId="{12186682-A042-B949-A232-E04F82B8F445}" destId="{D944D225-22C6-6F49-94FA-6EB2A122863F}" srcOrd="1" destOrd="0" presId="urn:microsoft.com/office/officeart/2005/8/layout/hierarchy2"/>
    <dgm:cxn modelId="{C7BAF446-83C9-1E49-A9E6-744385CA1F84}" type="presParOf" srcId="{D944D225-22C6-6F49-94FA-6EB2A122863F}" destId="{923FABE3-1238-9340-9646-8B2B5FFB82F9}" srcOrd="0" destOrd="0" presId="urn:microsoft.com/office/officeart/2005/8/layout/hierarchy2"/>
    <dgm:cxn modelId="{CA63D439-F858-5343-BB37-E4DF4CEBC1F7}" type="presParOf" srcId="{923FABE3-1238-9340-9646-8B2B5FFB82F9}" destId="{53B9C4A9-8929-544C-B6A5-D0778AE440DF}" srcOrd="0" destOrd="0" presId="urn:microsoft.com/office/officeart/2005/8/layout/hierarchy2"/>
    <dgm:cxn modelId="{6FF9F326-0D9F-3540-92CB-1CE10419BCD5}" type="presParOf" srcId="{D944D225-22C6-6F49-94FA-6EB2A122863F}" destId="{7985329A-CD7C-4146-B246-57606835E552}" srcOrd="1" destOrd="0" presId="urn:microsoft.com/office/officeart/2005/8/layout/hierarchy2"/>
    <dgm:cxn modelId="{72CA5F13-B4BF-0342-BCDD-49C3DF0BA4BE}" type="presParOf" srcId="{7985329A-CD7C-4146-B246-57606835E552}" destId="{3B254CEE-12F2-7844-B727-002F4E2DD84F}" srcOrd="0" destOrd="0" presId="urn:microsoft.com/office/officeart/2005/8/layout/hierarchy2"/>
    <dgm:cxn modelId="{EC1AD33F-9D2C-4C4A-A6A5-2DA852C3683C}" type="presParOf" srcId="{7985329A-CD7C-4146-B246-57606835E552}" destId="{D084FD6B-102A-A848-9B3B-F647462CC27B}" srcOrd="1" destOrd="0" presId="urn:microsoft.com/office/officeart/2005/8/layout/hierarchy2"/>
    <dgm:cxn modelId="{F08F7C5F-2B2B-AE4D-86C1-385B77DB6BDA}" type="presParOf" srcId="{835720C3-BB94-124E-BE58-CDAE901F7C08}" destId="{33B8F76D-B5D9-E94F-BAFD-9A5C1379752E}" srcOrd="2" destOrd="0" presId="urn:microsoft.com/office/officeart/2005/8/layout/hierarchy2"/>
    <dgm:cxn modelId="{9700808C-227B-964C-9F51-FB5BEC7763F6}" type="presParOf" srcId="{33B8F76D-B5D9-E94F-BAFD-9A5C1379752E}" destId="{AAACCD32-952C-974E-8E92-D043A9CA7C80}" srcOrd="0" destOrd="0" presId="urn:microsoft.com/office/officeart/2005/8/layout/hierarchy2"/>
    <dgm:cxn modelId="{04EF3BEF-C619-224B-84B0-6C9158659F3F}" type="presParOf" srcId="{835720C3-BB94-124E-BE58-CDAE901F7C08}" destId="{1E881861-B781-8948-AEA6-D3FE4512D40B}" srcOrd="3" destOrd="0" presId="urn:microsoft.com/office/officeart/2005/8/layout/hierarchy2"/>
    <dgm:cxn modelId="{938D02E3-0A07-9442-A820-2804011E815A}" type="presParOf" srcId="{1E881861-B781-8948-AEA6-D3FE4512D40B}" destId="{C2DF8448-0C80-6045-80C2-76B83D0D2B83}" srcOrd="0" destOrd="0" presId="urn:microsoft.com/office/officeart/2005/8/layout/hierarchy2"/>
    <dgm:cxn modelId="{3F1CA9AF-5E87-1E47-A962-D0E0A434D67C}" type="presParOf" srcId="{1E881861-B781-8948-AEA6-D3FE4512D40B}" destId="{9CB9C724-ADA8-0A49-AE5C-7C776A714C4F}" srcOrd="1" destOrd="0" presId="urn:microsoft.com/office/officeart/2005/8/layout/hierarchy2"/>
    <dgm:cxn modelId="{5D3C47E0-05D4-DF47-A68C-4EDF947280B2}" type="presParOf" srcId="{9CB9C724-ADA8-0A49-AE5C-7C776A714C4F}" destId="{80D6B38A-5E04-AF4B-914C-80A8C0D0105F}" srcOrd="0" destOrd="0" presId="urn:microsoft.com/office/officeart/2005/8/layout/hierarchy2"/>
    <dgm:cxn modelId="{EC416B5C-DF82-9348-AAEA-F085D79816A8}" type="presParOf" srcId="{80D6B38A-5E04-AF4B-914C-80A8C0D0105F}" destId="{C294D24C-0DC6-1D44-A541-C922D148DA48}" srcOrd="0" destOrd="0" presId="urn:microsoft.com/office/officeart/2005/8/layout/hierarchy2"/>
    <dgm:cxn modelId="{641486A2-13D6-0A47-86FF-A7BBB1791EA7}" type="presParOf" srcId="{9CB9C724-ADA8-0A49-AE5C-7C776A714C4F}" destId="{C2BD91E5-DAA7-9248-BF91-9635A785A24A}" srcOrd="1" destOrd="0" presId="urn:microsoft.com/office/officeart/2005/8/layout/hierarchy2"/>
    <dgm:cxn modelId="{62E67055-4775-374E-87A8-C70BAACC2031}" type="presParOf" srcId="{C2BD91E5-DAA7-9248-BF91-9635A785A24A}" destId="{5846963C-B990-0E4D-9C54-673C7F838E6A}" srcOrd="0" destOrd="0" presId="urn:microsoft.com/office/officeart/2005/8/layout/hierarchy2"/>
    <dgm:cxn modelId="{192EFF55-BC99-504F-95CB-90642615BC2C}" type="presParOf" srcId="{C2BD91E5-DAA7-9248-BF91-9635A785A24A}" destId="{F32E2ABF-3C45-EE49-B5E6-4DB4B35DCA8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FCBAF5-CE2D-45AA-8CA2-A9CB59519F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46CDCD-0275-4F74-9906-412CE362016A}">
      <dgm:prSet/>
      <dgm:spPr/>
      <dgm:t>
        <a:bodyPr/>
        <a:lstStyle/>
        <a:p>
          <a:pPr>
            <a:lnSpc>
              <a:spcPct val="100000"/>
            </a:lnSpc>
          </a:pPr>
          <a:r>
            <a:rPr lang="de-DE" dirty="0"/>
            <a:t>Der größte Anteil der Tumoren weltweit entfällt auf das Zervixkarzinom mit etwa </a:t>
          </a:r>
          <a:r>
            <a:rPr lang="de-DE" b="1" dirty="0"/>
            <a:t>660.000</a:t>
          </a:r>
          <a:r>
            <a:rPr lang="de-DE" dirty="0"/>
            <a:t> Neuerkrankungen (2022), wobei </a:t>
          </a:r>
          <a:r>
            <a:rPr lang="de-DE" b="1" dirty="0"/>
            <a:t>350.000</a:t>
          </a:r>
          <a:r>
            <a:rPr lang="de-DE" dirty="0"/>
            <a:t> Menschen daran verstarben.</a:t>
          </a:r>
          <a:r>
            <a:rPr lang="de-DE" baseline="30000" dirty="0"/>
            <a:t>3</a:t>
          </a:r>
          <a:endParaRPr lang="en-US" dirty="0"/>
        </a:p>
      </dgm:t>
    </dgm:pt>
    <dgm:pt modelId="{2D3EAE56-D278-41E0-BBBD-1A0A9D025B57}" type="parTrans" cxnId="{64A85EB9-3ED8-4BA7-BE41-C94DABD52815}">
      <dgm:prSet/>
      <dgm:spPr/>
      <dgm:t>
        <a:bodyPr/>
        <a:lstStyle/>
        <a:p>
          <a:endParaRPr lang="en-US"/>
        </a:p>
      </dgm:t>
    </dgm:pt>
    <dgm:pt modelId="{127DAAEC-C4DB-4BC6-B7EE-91A6837D16B5}" type="sibTrans" cxnId="{64A85EB9-3ED8-4BA7-BE41-C94DABD52815}">
      <dgm:prSet/>
      <dgm:spPr/>
      <dgm:t>
        <a:bodyPr/>
        <a:lstStyle/>
        <a:p>
          <a:endParaRPr lang="en-US"/>
        </a:p>
      </dgm:t>
    </dgm:pt>
    <dgm:pt modelId="{7C02293D-714C-4686-B7FE-DA7056B96DAD}">
      <dgm:prSet/>
      <dgm:spPr/>
      <dgm:t>
        <a:bodyPr/>
        <a:lstStyle/>
        <a:p>
          <a:pPr>
            <a:lnSpc>
              <a:spcPct val="100000"/>
            </a:lnSpc>
          </a:pPr>
          <a:r>
            <a:rPr lang="de-DE" b="1" dirty="0"/>
            <a:t>Zervixkarzinom: </a:t>
          </a:r>
          <a:r>
            <a:rPr lang="de-DE" dirty="0"/>
            <a:t>Gebärmutterhalskrebs entsteht im unteren Teil des Uterus, der auf den Scheideneingang mündet.</a:t>
          </a:r>
          <a:endParaRPr lang="en-US" dirty="0"/>
        </a:p>
      </dgm:t>
    </dgm:pt>
    <dgm:pt modelId="{34E88F76-DB04-46AD-998A-9B28140EE1A3}" type="parTrans" cxnId="{5997FCBC-54D7-4B53-9C2F-89D8FA8D4248}">
      <dgm:prSet/>
      <dgm:spPr/>
      <dgm:t>
        <a:bodyPr/>
        <a:lstStyle/>
        <a:p>
          <a:endParaRPr lang="en-US"/>
        </a:p>
      </dgm:t>
    </dgm:pt>
    <dgm:pt modelId="{C9392DD4-E9E0-4DF6-8AE6-B09F7C834D9A}" type="sibTrans" cxnId="{5997FCBC-54D7-4B53-9C2F-89D8FA8D4248}">
      <dgm:prSet/>
      <dgm:spPr/>
      <dgm:t>
        <a:bodyPr/>
        <a:lstStyle/>
        <a:p>
          <a:endParaRPr lang="en-US"/>
        </a:p>
      </dgm:t>
    </dgm:pt>
    <dgm:pt modelId="{FDB40E39-FD43-4C4D-BC72-6BEB48CB46B2}">
      <dgm:prSet/>
      <dgm:spPr/>
      <dgm:t>
        <a:bodyPr/>
        <a:lstStyle/>
        <a:p>
          <a:pPr>
            <a:lnSpc>
              <a:spcPct val="100000"/>
            </a:lnSpc>
          </a:pPr>
          <a:r>
            <a:rPr lang="de-DE" dirty="0"/>
            <a:t>Häufigste HPV-Typen, die zu Gebärmutterhalskrebs führen: </a:t>
          </a:r>
          <a:r>
            <a:rPr lang="de-DE" b="1" dirty="0"/>
            <a:t>16</a:t>
          </a:r>
          <a:r>
            <a:rPr lang="de-DE" dirty="0"/>
            <a:t>, </a:t>
          </a:r>
          <a:r>
            <a:rPr lang="de-DE" b="1" dirty="0"/>
            <a:t>18</a:t>
          </a:r>
          <a:r>
            <a:rPr lang="de-DE" dirty="0"/>
            <a:t>, 31, 33, 45, 52, 58</a:t>
          </a:r>
          <a:r>
            <a:rPr lang="de-DE" dirty="0">
              <a:sym typeface="Wingdings" pitchFamily="2" charset="2"/>
            </a:rPr>
            <a:t> HPV-Impfung bietet signifikanten und sicheren Schutz</a:t>
          </a:r>
          <a:endParaRPr lang="en-US" dirty="0"/>
        </a:p>
      </dgm:t>
    </dgm:pt>
    <dgm:pt modelId="{D93BC12E-8E76-4DD9-9554-D6D96DE11302}" type="parTrans" cxnId="{C1F2C06F-92A1-44F3-ACA8-8C27370BA452}">
      <dgm:prSet/>
      <dgm:spPr/>
      <dgm:t>
        <a:bodyPr/>
        <a:lstStyle/>
        <a:p>
          <a:endParaRPr lang="en-US"/>
        </a:p>
      </dgm:t>
    </dgm:pt>
    <dgm:pt modelId="{7DE58B98-8CF8-4E7D-9BA4-ED83B8D17443}" type="sibTrans" cxnId="{C1F2C06F-92A1-44F3-ACA8-8C27370BA452}">
      <dgm:prSet/>
      <dgm:spPr/>
      <dgm:t>
        <a:bodyPr/>
        <a:lstStyle/>
        <a:p>
          <a:endParaRPr lang="en-US"/>
        </a:p>
      </dgm:t>
    </dgm:pt>
    <dgm:pt modelId="{5F3CCBF0-59F2-4A0D-B643-67C8A1A4A7D8}">
      <dgm:prSet/>
      <dgm:spPr/>
      <dgm:t>
        <a:bodyPr/>
        <a:lstStyle/>
        <a:p>
          <a:pPr>
            <a:lnSpc>
              <a:spcPct val="100000"/>
            </a:lnSpc>
          </a:pPr>
          <a:r>
            <a:rPr lang="de-DE" dirty="0"/>
            <a:t>Behandlungen umfassen Operationen, Strahlen- und Chemotherapie, besonders wirksam bei frühzeitiger Erkennung.</a:t>
          </a:r>
          <a:endParaRPr lang="en-US" dirty="0"/>
        </a:p>
      </dgm:t>
    </dgm:pt>
    <dgm:pt modelId="{CED97A98-1A20-4A1E-8DB6-4747BDF754EC}" type="parTrans" cxnId="{F5366662-3C9A-46CC-A853-D404C2F77509}">
      <dgm:prSet/>
      <dgm:spPr/>
      <dgm:t>
        <a:bodyPr/>
        <a:lstStyle/>
        <a:p>
          <a:endParaRPr lang="en-US"/>
        </a:p>
      </dgm:t>
    </dgm:pt>
    <dgm:pt modelId="{CA82955B-30A2-4DA3-81BE-C10A1556AE5B}" type="sibTrans" cxnId="{F5366662-3C9A-46CC-A853-D404C2F77509}">
      <dgm:prSet/>
      <dgm:spPr/>
      <dgm:t>
        <a:bodyPr/>
        <a:lstStyle/>
        <a:p>
          <a:endParaRPr lang="en-US"/>
        </a:p>
      </dgm:t>
    </dgm:pt>
    <dgm:pt modelId="{125AA469-AF84-4CB2-8E04-B0C17538B92A}" type="pres">
      <dgm:prSet presAssocID="{57FCBAF5-CE2D-45AA-8CA2-A9CB59519F2F}" presName="root" presStyleCnt="0">
        <dgm:presLayoutVars>
          <dgm:dir/>
          <dgm:resizeHandles val="exact"/>
        </dgm:presLayoutVars>
      </dgm:prSet>
      <dgm:spPr/>
    </dgm:pt>
    <dgm:pt modelId="{14152E5A-E5FD-4425-93FD-2B6D98B45CE1}" type="pres">
      <dgm:prSet presAssocID="{7C02293D-714C-4686-B7FE-DA7056B96DAD}" presName="compNode" presStyleCnt="0"/>
      <dgm:spPr/>
    </dgm:pt>
    <dgm:pt modelId="{AEF04332-181C-4D90-A909-3D7C11038BC6}" type="pres">
      <dgm:prSet presAssocID="{7C02293D-714C-4686-B7FE-DA7056B96DAD}" presName="bgRect" presStyleLbl="bgShp" presStyleIdx="0" presStyleCnt="4"/>
      <dgm:spPr/>
    </dgm:pt>
    <dgm:pt modelId="{1B4A567F-8736-4361-B121-DE831E320CDD}" type="pres">
      <dgm:prSet presAssocID="{7C02293D-714C-4686-B7FE-DA7056B96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4381EA82-5DF7-4F31-87D3-164E91BD4B09}" type="pres">
      <dgm:prSet presAssocID="{7C02293D-714C-4686-B7FE-DA7056B96DAD}" presName="spaceRect" presStyleCnt="0"/>
      <dgm:spPr/>
    </dgm:pt>
    <dgm:pt modelId="{90C93A7B-60EA-46A3-B55E-2AA2D46F2C70}" type="pres">
      <dgm:prSet presAssocID="{7C02293D-714C-4686-B7FE-DA7056B96DAD}" presName="parTx" presStyleLbl="revTx" presStyleIdx="0" presStyleCnt="4">
        <dgm:presLayoutVars>
          <dgm:chMax val="0"/>
          <dgm:chPref val="0"/>
        </dgm:presLayoutVars>
      </dgm:prSet>
      <dgm:spPr/>
    </dgm:pt>
    <dgm:pt modelId="{18CAA570-0F54-4FEB-8AA7-E564E4876DC1}" type="pres">
      <dgm:prSet presAssocID="{C9392DD4-E9E0-4DF6-8AE6-B09F7C834D9A}" presName="sibTrans" presStyleCnt="0"/>
      <dgm:spPr/>
    </dgm:pt>
    <dgm:pt modelId="{AC11AB23-796E-4B0E-BBBE-C4992EECF85D}" type="pres">
      <dgm:prSet presAssocID="{0646CDCD-0275-4F74-9906-412CE362016A}" presName="compNode" presStyleCnt="0"/>
      <dgm:spPr/>
    </dgm:pt>
    <dgm:pt modelId="{6C3AAA4D-946F-44D1-9C53-0C2D421FD5DB}" type="pres">
      <dgm:prSet presAssocID="{0646CDCD-0275-4F74-9906-412CE362016A}" presName="bgRect" presStyleLbl="bgShp" presStyleIdx="1" presStyleCnt="4"/>
      <dgm:spPr/>
    </dgm:pt>
    <dgm:pt modelId="{9049A8DA-0559-49F8-BBB4-CD6EACEEA00B}" type="pres">
      <dgm:prSet presAssocID="{0646CDCD-0275-4F74-9906-412CE362016A}"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arth Globe Americas"/>
        </a:ext>
      </dgm:extLst>
    </dgm:pt>
    <dgm:pt modelId="{97A49DCA-5CFB-4776-937A-BE206B3FDE5D}" type="pres">
      <dgm:prSet presAssocID="{0646CDCD-0275-4F74-9906-412CE362016A}" presName="spaceRect" presStyleCnt="0"/>
      <dgm:spPr/>
    </dgm:pt>
    <dgm:pt modelId="{A18CD096-E589-4273-9A62-3D087E7B4303}" type="pres">
      <dgm:prSet presAssocID="{0646CDCD-0275-4F74-9906-412CE362016A}" presName="parTx" presStyleLbl="revTx" presStyleIdx="1" presStyleCnt="4">
        <dgm:presLayoutVars>
          <dgm:chMax val="0"/>
          <dgm:chPref val="0"/>
        </dgm:presLayoutVars>
      </dgm:prSet>
      <dgm:spPr/>
    </dgm:pt>
    <dgm:pt modelId="{DCD32CEF-FF3A-44B4-98D3-6738874BC12E}" type="pres">
      <dgm:prSet presAssocID="{127DAAEC-C4DB-4BC6-B7EE-91A6837D16B5}" presName="sibTrans" presStyleCnt="0"/>
      <dgm:spPr/>
    </dgm:pt>
    <dgm:pt modelId="{537B0CC7-F153-4B82-8751-65C5A6AB4BA7}" type="pres">
      <dgm:prSet presAssocID="{FDB40E39-FD43-4C4D-BC72-6BEB48CB46B2}" presName="compNode" presStyleCnt="0"/>
      <dgm:spPr/>
    </dgm:pt>
    <dgm:pt modelId="{5337B924-B996-4BA7-A6D2-9C01271E64CE}" type="pres">
      <dgm:prSet presAssocID="{FDB40E39-FD43-4C4D-BC72-6BEB48CB46B2}" presName="bgRect" presStyleLbl="bgShp" presStyleIdx="2" presStyleCnt="4"/>
      <dgm:spPr/>
    </dgm:pt>
    <dgm:pt modelId="{C084A1E1-0F3E-4E5B-8D96-D649A09229B5}" type="pres">
      <dgm:prSet presAssocID="{FDB40E39-FD43-4C4D-BC72-6BEB48CB46B2}"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NA"/>
        </a:ext>
      </dgm:extLst>
    </dgm:pt>
    <dgm:pt modelId="{A8A2D264-76A2-41C9-BB5C-56236017DBF0}" type="pres">
      <dgm:prSet presAssocID="{FDB40E39-FD43-4C4D-BC72-6BEB48CB46B2}" presName="spaceRect" presStyleCnt="0"/>
      <dgm:spPr/>
    </dgm:pt>
    <dgm:pt modelId="{7674F21D-AE7D-480E-A8C7-41D03006E422}" type="pres">
      <dgm:prSet presAssocID="{FDB40E39-FD43-4C4D-BC72-6BEB48CB46B2}" presName="parTx" presStyleLbl="revTx" presStyleIdx="2" presStyleCnt="4">
        <dgm:presLayoutVars>
          <dgm:chMax val="0"/>
          <dgm:chPref val="0"/>
        </dgm:presLayoutVars>
      </dgm:prSet>
      <dgm:spPr/>
    </dgm:pt>
    <dgm:pt modelId="{0FB23E10-B829-4A69-9E5E-EC1B871408B5}" type="pres">
      <dgm:prSet presAssocID="{7DE58B98-8CF8-4E7D-9BA4-ED83B8D17443}" presName="sibTrans" presStyleCnt="0"/>
      <dgm:spPr/>
    </dgm:pt>
    <dgm:pt modelId="{B5FD55F0-642F-499C-966F-147E9B7BBB4D}" type="pres">
      <dgm:prSet presAssocID="{5F3CCBF0-59F2-4A0D-B643-67C8A1A4A7D8}" presName="compNode" presStyleCnt="0"/>
      <dgm:spPr/>
    </dgm:pt>
    <dgm:pt modelId="{83D8EA96-0463-45E0-A941-80CEB4684DAD}" type="pres">
      <dgm:prSet presAssocID="{5F3CCBF0-59F2-4A0D-B643-67C8A1A4A7D8}" presName="bgRect" presStyleLbl="bgShp" presStyleIdx="3" presStyleCnt="4"/>
      <dgm:spPr/>
    </dgm:pt>
    <dgm:pt modelId="{C7BF8C45-D2E0-46CD-A6AA-D28B25A51186}" type="pres">
      <dgm:prSet presAssocID="{5F3CCBF0-59F2-4A0D-B643-67C8A1A4A7D8}" presName="iconRect" presStyleLbl="node1" presStyleIdx="3" presStyleCnt="4"/>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dgm:spPr>
    </dgm:pt>
    <dgm:pt modelId="{538FC67D-B092-482D-A576-E23F1EADFD56}" type="pres">
      <dgm:prSet presAssocID="{5F3CCBF0-59F2-4A0D-B643-67C8A1A4A7D8}" presName="spaceRect" presStyleCnt="0"/>
      <dgm:spPr/>
    </dgm:pt>
    <dgm:pt modelId="{DF8CAF55-DD66-4C2B-8129-59F66BE3C9F0}" type="pres">
      <dgm:prSet presAssocID="{5F3CCBF0-59F2-4A0D-B643-67C8A1A4A7D8}" presName="parTx" presStyleLbl="revTx" presStyleIdx="3" presStyleCnt="4">
        <dgm:presLayoutVars>
          <dgm:chMax val="0"/>
          <dgm:chPref val="0"/>
        </dgm:presLayoutVars>
      </dgm:prSet>
      <dgm:spPr/>
    </dgm:pt>
  </dgm:ptLst>
  <dgm:cxnLst>
    <dgm:cxn modelId="{81B2781B-8B0C-3F46-9FC6-12599371A9EE}" type="presOf" srcId="{5F3CCBF0-59F2-4A0D-B643-67C8A1A4A7D8}" destId="{DF8CAF55-DD66-4C2B-8129-59F66BE3C9F0}" srcOrd="0" destOrd="0" presId="urn:microsoft.com/office/officeart/2018/2/layout/IconVerticalSolidList"/>
    <dgm:cxn modelId="{F5366662-3C9A-46CC-A853-D404C2F77509}" srcId="{57FCBAF5-CE2D-45AA-8CA2-A9CB59519F2F}" destId="{5F3CCBF0-59F2-4A0D-B643-67C8A1A4A7D8}" srcOrd="3" destOrd="0" parTransId="{CED97A98-1A20-4A1E-8DB6-4747BDF754EC}" sibTransId="{CA82955B-30A2-4DA3-81BE-C10A1556AE5B}"/>
    <dgm:cxn modelId="{465E2469-BD03-A64E-957F-BAB754FD2439}" type="presOf" srcId="{FDB40E39-FD43-4C4D-BC72-6BEB48CB46B2}" destId="{7674F21D-AE7D-480E-A8C7-41D03006E422}" srcOrd="0" destOrd="0" presId="urn:microsoft.com/office/officeart/2018/2/layout/IconVerticalSolidList"/>
    <dgm:cxn modelId="{C1F2C06F-92A1-44F3-ACA8-8C27370BA452}" srcId="{57FCBAF5-CE2D-45AA-8CA2-A9CB59519F2F}" destId="{FDB40E39-FD43-4C4D-BC72-6BEB48CB46B2}" srcOrd="2" destOrd="0" parTransId="{D93BC12E-8E76-4DD9-9554-D6D96DE11302}" sibTransId="{7DE58B98-8CF8-4E7D-9BA4-ED83B8D17443}"/>
    <dgm:cxn modelId="{64A85EB9-3ED8-4BA7-BE41-C94DABD52815}" srcId="{57FCBAF5-CE2D-45AA-8CA2-A9CB59519F2F}" destId="{0646CDCD-0275-4F74-9906-412CE362016A}" srcOrd="1" destOrd="0" parTransId="{2D3EAE56-D278-41E0-BBBD-1A0A9D025B57}" sibTransId="{127DAAEC-C4DB-4BC6-B7EE-91A6837D16B5}"/>
    <dgm:cxn modelId="{5997FCBC-54D7-4B53-9C2F-89D8FA8D4248}" srcId="{57FCBAF5-CE2D-45AA-8CA2-A9CB59519F2F}" destId="{7C02293D-714C-4686-B7FE-DA7056B96DAD}" srcOrd="0" destOrd="0" parTransId="{34E88F76-DB04-46AD-998A-9B28140EE1A3}" sibTransId="{C9392DD4-E9E0-4DF6-8AE6-B09F7C834D9A}"/>
    <dgm:cxn modelId="{920F3FC1-B2AF-8D49-93BD-1EA76A89423A}" type="presOf" srcId="{57FCBAF5-CE2D-45AA-8CA2-A9CB59519F2F}" destId="{125AA469-AF84-4CB2-8E04-B0C17538B92A}" srcOrd="0" destOrd="0" presId="urn:microsoft.com/office/officeart/2018/2/layout/IconVerticalSolidList"/>
    <dgm:cxn modelId="{35DF13ED-1F71-954B-B7A9-B404171A30B4}" type="presOf" srcId="{7C02293D-714C-4686-B7FE-DA7056B96DAD}" destId="{90C93A7B-60EA-46A3-B55E-2AA2D46F2C70}" srcOrd="0" destOrd="0" presId="urn:microsoft.com/office/officeart/2018/2/layout/IconVerticalSolidList"/>
    <dgm:cxn modelId="{DCCDB6FA-B7AE-3940-B8B4-2B4250798211}" type="presOf" srcId="{0646CDCD-0275-4F74-9906-412CE362016A}" destId="{A18CD096-E589-4273-9A62-3D087E7B4303}" srcOrd="0" destOrd="0" presId="urn:microsoft.com/office/officeart/2018/2/layout/IconVerticalSolidList"/>
    <dgm:cxn modelId="{93DE9DB3-FD48-BB41-B67E-5587192B1B1C}" type="presParOf" srcId="{125AA469-AF84-4CB2-8E04-B0C17538B92A}" destId="{14152E5A-E5FD-4425-93FD-2B6D98B45CE1}" srcOrd="0" destOrd="0" presId="urn:microsoft.com/office/officeart/2018/2/layout/IconVerticalSolidList"/>
    <dgm:cxn modelId="{914B378A-F929-D546-AC7C-9476FB8FECC8}" type="presParOf" srcId="{14152E5A-E5FD-4425-93FD-2B6D98B45CE1}" destId="{AEF04332-181C-4D90-A909-3D7C11038BC6}" srcOrd="0" destOrd="0" presId="urn:microsoft.com/office/officeart/2018/2/layout/IconVerticalSolidList"/>
    <dgm:cxn modelId="{2FE258FA-BDFE-3B4A-9404-66D7AB890B60}" type="presParOf" srcId="{14152E5A-E5FD-4425-93FD-2B6D98B45CE1}" destId="{1B4A567F-8736-4361-B121-DE831E320CDD}" srcOrd="1" destOrd="0" presId="urn:microsoft.com/office/officeart/2018/2/layout/IconVerticalSolidList"/>
    <dgm:cxn modelId="{2925C396-3777-1C4D-841B-2D701AF216AF}" type="presParOf" srcId="{14152E5A-E5FD-4425-93FD-2B6D98B45CE1}" destId="{4381EA82-5DF7-4F31-87D3-164E91BD4B09}" srcOrd="2" destOrd="0" presId="urn:microsoft.com/office/officeart/2018/2/layout/IconVerticalSolidList"/>
    <dgm:cxn modelId="{7DF8C3ED-47BF-1040-BD13-D78422B2F6FB}" type="presParOf" srcId="{14152E5A-E5FD-4425-93FD-2B6D98B45CE1}" destId="{90C93A7B-60EA-46A3-B55E-2AA2D46F2C70}" srcOrd="3" destOrd="0" presId="urn:microsoft.com/office/officeart/2018/2/layout/IconVerticalSolidList"/>
    <dgm:cxn modelId="{8A7420E4-3685-A44A-89C4-2C662B59407A}" type="presParOf" srcId="{125AA469-AF84-4CB2-8E04-B0C17538B92A}" destId="{18CAA570-0F54-4FEB-8AA7-E564E4876DC1}" srcOrd="1" destOrd="0" presId="urn:microsoft.com/office/officeart/2018/2/layout/IconVerticalSolidList"/>
    <dgm:cxn modelId="{239F5F73-6250-EA47-88D0-090D1756C9B9}" type="presParOf" srcId="{125AA469-AF84-4CB2-8E04-B0C17538B92A}" destId="{AC11AB23-796E-4B0E-BBBE-C4992EECF85D}" srcOrd="2" destOrd="0" presId="urn:microsoft.com/office/officeart/2018/2/layout/IconVerticalSolidList"/>
    <dgm:cxn modelId="{9CB97CA5-9A29-D24A-942A-69F93FA76DEB}" type="presParOf" srcId="{AC11AB23-796E-4B0E-BBBE-C4992EECF85D}" destId="{6C3AAA4D-946F-44D1-9C53-0C2D421FD5DB}" srcOrd="0" destOrd="0" presId="urn:microsoft.com/office/officeart/2018/2/layout/IconVerticalSolidList"/>
    <dgm:cxn modelId="{34F515BC-7EAB-5948-8DBE-AA3C63CCE2E7}" type="presParOf" srcId="{AC11AB23-796E-4B0E-BBBE-C4992EECF85D}" destId="{9049A8DA-0559-49F8-BBB4-CD6EACEEA00B}" srcOrd="1" destOrd="0" presId="urn:microsoft.com/office/officeart/2018/2/layout/IconVerticalSolidList"/>
    <dgm:cxn modelId="{D2F9CB1A-B7B9-EC42-BAD4-0854555CFB7F}" type="presParOf" srcId="{AC11AB23-796E-4B0E-BBBE-C4992EECF85D}" destId="{97A49DCA-5CFB-4776-937A-BE206B3FDE5D}" srcOrd="2" destOrd="0" presId="urn:microsoft.com/office/officeart/2018/2/layout/IconVerticalSolidList"/>
    <dgm:cxn modelId="{BC49D9C1-6915-8B4A-AA7E-E764038B97EA}" type="presParOf" srcId="{AC11AB23-796E-4B0E-BBBE-C4992EECF85D}" destId="{A18CD096-E589-4273-9A62-3D087E7B4303}" srcOrd="3" destOrd="0" presId="urn:microsoft.com/office/officeart/2018/2/layout/IconVerticalSolidList"/>
    <dgm:cxn modelId="{C3097BEC-DE6F-C74C-88BE-EA5E0C806606}" type="presParOf" srcId="{125AA469-AF84-4CB2-8E04-B0C17538B92A}" destId="{DCD32CEF-FF3A-44B4-98D3-6738874BC12E}" srcOrd="3" destOrd="0" presId="urn:microsoft.com/office/officeart/2018/2/layout/IconVerticalSolidList"/>
    <dgm:cxn modelId="{C7BCC16A-7BAA-6441-8F17-9506D538B069}" type="presParOf" srcId="{125AA469-AF84-4CB2-8E04-B0C17538B92A}" destId="{537B0CC7-F153-4B82-8751-65C5A6AB4BA7}" srcOrd="4" destOrd="0" presId="urn:microsoft.com/office/officeart/2018/2/layout/IconVerticalSolidList"/>
    <dgm:cxn modelId="{C113B262-5DFE-FE49-947F-67C4223FEE63}" type="presParOf" srcId="{537B0CC7-F153-4B82-8751-65C5A6AB4BA7}" destId="{5337B924-B996-4BA7-A6D2-9C01271E64CE}" srcOrd="0" destOrd="0" presId="urn:microsoft.com/office/officeart/2018/2/layout/IconVerticalSolidList"/>
    <dgm:cxn modelId="{E0553B4F-C50C-774F-9251-861062688A57}" type="presParOf" srcId="{537B0CC7-F153-4B82-8751-65C5A6AB4BA7}" destId="{C084A1E1-0F3E-4E5B-8D96-D649A09229B5}" srcOrd="1" destOrd="0" presId="urn:microsoft.com/office/officeart/2018/2/layout/IconVerticalSolidList"/>
    <dgm:cxn modelId="{F6746D9C-5A97-A844-8230-2FD14EFD6F5A}" type="presParOf" srcId="{537B0CC7-F153-4B82-8751-65C5A6AB4BA7}" destId="{A8A2D264-76A2-41C9-BB5C-56236017DBF0}" srcOrd="2" destOrd="0" presId="urn:microsoft.com/office/officeart/2018/2/layout/IconVerticalSolidList"/>
    <dgm:cxn modelId="{C5A3079B-E1FD-5848-852A-5E9C437A840C}" type="presParOf" srcId="{537B0CC7-F153-4B82-8751-65C5A6AB4BA7}" destId="{7674F21D-AE7D-480E-A8C7-41D03006E422}" srcOrd="3" destOrd="0" presId="urn:microsoft.com/office/officeart/2018/2/layout/IconVerticalSolidList"/>
    <dgm:cxn modelId="{B8F5004F-A788-CA41-8363-6829EE356E20}" type="presParOf" srcId="{125AA469-AF84-4CB2-8E04-B0C17538B92A}" destId="{0FB23E10-B829-4A69-9E5E-EC1B871408B5}" srcOrd="5" destOrd="0" presId="urn:microsoft.com/office/officeart/2018/2/layout/IconVerticalSolidList"/>
    <dgm:cxn modelId="{E9C2439D-230A-AD42-8E59-61870E304E7B}" type="presParOf" srcId="{125AA469-AF84-4CB2-8E04-B0C17538B92A}" destId="{B5FD55F0-642F-499C-966F-147E9B7BBB4D}" srcOrd="6" destOrd="0" presId="urn:microsoft.com/office/officeart/2018/2/layout/IconVerticalSolidList"/>
    <dgm:cxn modelId="{0308EDC5-05AD-5149-9AE4-07CC5AEB51E7}" type="presParOf" srcId="{B5FD55F0-642F-499C-966F-147E9B7BBB4D}" destId="{83D8EA96-0463-45E0-A941-80CEB4684DAD}" srcOrd="0" destOrd="0" presId="urn:microsoft.com/office/officeart/2018/2/layout/IconVerticalSolidList"/>
    <dgm:cxn modelId="{3DD7FC25-68BA-2744-9D6B-29FA93A0972E}" type="presParOf" srcId="{B5FD55F0-642F-499C-966F-147E9B7BBB4D}" destId="{C7BF8C45-D2E0-46CD-A6AA-D28B25A51186}" srcOrd="1" destOrd="0" presId="urn:microsoft.com/office/officeart/2018/2/layout/IconVerticalSolidList"/>
    <dgm:cxn modelId="{B56AB081-B5CE-DB40-852D-6D6D4C30E59A}" type="presParOf" srcId="{B5FD55F0-642F-499C-966F-147E9B7BBB4D}" destId="{538FC67D-B092-482D-A576-E23F1EADFD56}" srcOrd="2" destOrd="0" presId="urn:microsoft.com/office/officeart/2018/2/layout/IconVerticalSolidList"/>
    <dgm:cxn modelId="{366FAD2A-6510-974D-9210-97ADB80A815D}" type="presParOf" srcId="{B5FD55F0-642F-499C-966F-147E9B7BBB4D}" destId="{DF8CAF55-DD66-4C2B-8129-59F66BE3C9F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CBAF5-CE2D-45AA-8CA2-A9CB59519F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46CDCD-0275-4F74-9906-412CE362016A}">
      <dgm:prSet custT="1"/>
      <dgm:spPr/>
      <dgm:t>
        <a:bodyPr/>
        <a:lstStyle/>
        <a:p>
          <a:pPr algn="l">
            <a:lnSpc>
              <a:spcPct val="100000"/>
            </a:lnSpc>
          </a:pPr>
          <a:r>
            <a:rPr lang="de-DE" sz="1200" b="0" dirty="0"/>
            <a:t>In Deutschland werden jährlich </a:t>
          </a:r>
          <a:r>
            <a:rPr lang="de-DE" sz="1200" b="1" dirty="0"/>
            <a:t>mindestens 750 </a:t>
          </a:r>
          <a:r>
            <a:rPr lang="de-DE" sz="1200" b="0" dirty="0"/>
            <a:t>neue Fälle von Karzinomen bei Männern in der Mundhöhle oder im Rachen diagnostiziert, die mit einer HPV-Infektion in Verbindung stehen.</a:t>
          </a:r>
          <a:r>
            <a:rPr lang="de-DE" sz="1200" b="0" baseline="30000" dirty="0"/>
            <a:t>4</a:t>
          </a:r>
          <a:r>
            <a:rPr lang="de-DE" sz="1200" b="0" baseline="0" dirty="0"/>
            <a:t> Die geschätzte Inzidenz in Deutschland bei Männern liegt bei 4-16/100.000 Einwohner, bei Frauen bei 3-6/100.000 Einwohner.</a:t>
          </a:r>
          <a:r>
            <a:rPr lang="de-DE" sz="1200" b="0" baseline="30000" dirty="0"/>
            <a:t>5</a:t>
          </a:r>
          <a:endParaRPr lang="en-US" sz="1200" dirty="0"/>
        </a:p>
      </dgm:t>
    </dgm:pt>
    <dgm:pt modelId="{2D3EAE56-D278-41E0-BBBD-1A0A9D025B57}" type="parTrans" cxnId="{64A85EB9-3ED8-4BA7-BE41-C94DABD52815}">
      <dgm:prSet/>
      <dgm:spPr/>
      <dgm:t>
        <a:bodyPr/>
        <a:lstStyle/>
        <a:p>
          <a:endParaRPr lang="en-US"/>
        </a:p>
      </dgm:t>
    </dgm:pt>
    <dgm:pt modelId="{127DAAEC-C4DB-4BC6-B7EE-91A6837D16B5}" type="sibTrans" cxnId="{64A85EB9-3ED8-4BA7-BE41-C94DABD52815}">
      <dgm:prSet/>
      <dgm:spPr/>
      <dgm:t>
        <a:bodyPr/>
        <a:lstStyle/>
        <a:p>
          <a:endParaRPr lang="en-US"/>
        </a:p>
      </dgm:t>
    </dgm:pt>
    <dgm:pt modelId="{7C02293D-714C-4686-B7FE-DA7056B96DAD}">
      <dgm:prSet custT="1"/>
      <dgm:spPr/>
      <dgm:t>
        <a:bodyPr/>
        <a:lstStyle/>
        <a:p>
          <a:pPr>
            <a:lnSpc>
              <a:spcPct val="100000"/>
            </a:lnSpc>
          </a:pPr>
          <a:r>
            <a:rPr lang="de-DE" sz="1200" b="1" dirty="0"/>
            <a:t>Oropharynxkarzinom: </a:t>
          </a:r>
          <a:r>
            <a:rPr lang="de-DE" sz="1200" dirty="0"/>
            <a:t>Mundrachenraumkrebs entsteht in Teilen des Rachenraums, den weichen Gaumen, die Zungenbasis und Mandeln einschließen. Dieser Krebs ist besonders bei Männern verbreitet</a:t>
          </a:r>
          <a:r>
            <a:rPr lang="de-DE" sz="1400" dirty="0"/>
            <a:t>.</a:t>
          </a:r>
          <a:endParaRPr lang="en-US" sz="1400" dirty="0"/>
        </a:p>
      </dgm:t>
    </dgm:pt>
    <dgm:pt modelId="{34E88F76-DB04-46AD-998A-9B28140EE1A3}" type="parTrans" cxnId="{5997FCBC-54D7-4B53-9C2F-89D8FA8D4248}">
      <dgm:prSet/>
      <dgm:spPr/>
      <dgm:t>
        <a:bodyPr/>
        <a:lstStyle/>
        <a:p>
          <a:endParaRPr lang="en-US"/>
        </a:p>
      </dgm:t>
    </dgm:pt>
    <dgm:pt modelId="{C9392DD4-E9E0-4DF6-8AE6-B09F7C834D9A}" type="sibTrans" cxnId="{5997FCBC-54D7-4B53-9C2F-89D8FA8D4248}">
      <dgm:prSet/>
      <dgm:spPr/>
      <dgm:t>
        <a:bodyPr/>
        <a:lstStyle/>
        <a:p>
          <a:endParaRPr lang="en-US"/>
        </a:p>
      </dgm:t>
    </dgm:pt>
    <dgm:pt modelId="{FDB40E39-FD43-4C4D-BC72-6BEB48CB46B2}">
      <dgm:prSet custT="1"/>
      <dgm:spPr/>
      <dgm:t>
        <a:bodyPr/>
        <a:lstStyle/>
        <a:p>
          <a:pPr>
            <a:lnSpc>
              <a:spcPct val="100000"/>
            </a:lnSpc>
          </a:pPr>
          <a:r>
            <a:rPr lang="de-DE" sz="1200" dirty="0"/>
            <a:t>Wird insbesondere durch den HPV-Typ 16 verursacht</a:t>
          </a:r>
          <a:r>
            <a:rPr lang="de-DE" sz="1200" dirty="0">
              <a:sym typeface="Wingdings" pitchFamily="2" charset="2"/>
            </a:rPr>
            <a:t> HPV-Impfung bietet signifikanten und sicheren Schutz</a:t>
          </a:r>
          <a:endParaRPr lang="en-US" sz="1200" dirty="0"/>
        </a:p>
      </dgm:t>
    </dgm:pt>
    <dgm:pt modelId="{D93BC12E-8E76-4DD9-9554-D6D96DE11302}" type="parTrans" cxnId="{C1F2C06F-92A1-44F3-ACA8-8C27370BA452}">
      <dgm:prSet/>
      <dgm:spPr/>
      <dgm:t>
        <a:bodyPr/>
        <a:lstStyle/>
        <a:p>
          <a:endParaRPr lang="en-US"/>
        </a:p>
      </dgm:t>
    </dgm:pt>
    <dgm:pt modelId="{7DE58B98-8CF8-4E7D-9BA4-ED83B8D17443}" type="sibTrans" cxnId="{C1F2C06F-92A1-44F3-ACA8-8C27370BA452}">
      <dgm:prSet/>
      <dgm:spPr/>
      <dgm:t>
        <a:bodyPr/>
        <a:lstStyle/>
        <a:p>
          <a:endParaRPr lang="en-US"/>
        </a:p>
      </dgm:t>
    </dgm:pt>
    <dgm:pt modelId="{5F3CCBF0-59F2-4A0D-B643-67C8A1A4A7D8}">
      <dgm:prSet custT="1"/>
      <dgm:spPr/>
      <dgm:t>
        <a:bodyPr/>
        <a:lstStyle/>
        <a:p>
          <a:pPr>
            <a:lnSpc>
              <a:spcPct val="100000"/>
            </a:lnSpc>
          </a:pPr>
          <a:r>
            <a:rPr lang="de-DE" sz="1200" dirty="0"/>
            <a:t>Behandlungen umfassen Operationen, Strahlen- und Chemotherapie.</a:t>
          </a:r>
          <a:endParaRPr lang="en-US" sz="1200" dirty="0"/>
        </a:p>
      </dgm:t>
    </dgm:pt>
    <dgm:pt modelId="{CED97A98-1A20-4A1E-8DB6-4747BDF754EC}" type="parTrans" cxnId="{F5366662-3C9A-46CC-A853-D404C2F77509}">
      <dgm:prSet/>
      <dgm:spPr/>
      <dgm:t>
        <a:bodyPr/>
        <a:lstStyle/>
        <a:p>
          <a:endParaRPr lang="en-US"/>
        </a:p>
      </dgm:t>
    </dgm:pt>
    <dgm:pt modelId="{CA82955B-30A2-4DA3-81BE-C10A1556AE5B}" type="sibTrans" cxnId="{F5366662-3C9A-46CC-A853-D404C2F77509}">
      <dgm:prSet/>
      <dgm:spPr/>
      <dgm:t>
        <a:bodyPr/>
        <a:lstStyle/>
        <a:p>
          <a:endParaRPr lang="en-US"/>
        </a:p>
      </dgm:t>
    </dgm:pt>
    <dgm:pt modelId="{125AA469-AF84-4CB2-8E04-B0C17538B92A}" type="pres">
      <dgm:prSet presAssocID="{57FCBAF5-CE2D-45AA-8CA2-A9CB59519F2F}" presName="root" presStyleCnt="0">
        <dgm:presLayoutVars>
          <dgm:dir/>
          <dgm:resizeHandles val="exact"/>
        </dgm:presLayoutVars>
      </dgm:prSet>
      <dgm:spPr/>
    </dgm:pt>
    <dgm:pt modelId="{14152E5A-E5FD-4425-93FD-2B6D98B45CE1}" type="pres">
      <dgm:prSet presAssocID="{7C02293D-714C-4686-B7FE-DA7056B96DAD}" presName="compNode" presStyleCnt="0"/>
      <dgm:spPr/>
    </dgm:pt>
    <dgm:pt modelId="{AEF04332-181C-4D90-A909-3D7C11038BC6}" type="pres">
      <dgm:prSet presAssocID="{7C02293D-714C-4686-B7FE-DA7056B96DAD}" presName="bgRect" presStyleLbl="bgShp" presStyleIdx="0" presStyleCnt="4" custLinFactNeighborX="-3471" custLinFactNeighborY="5357"/>
      <dgm:spPr/>
    </dgm:pt>
    <dgm:pt modelId="{1B4A567F-8736-4361-B121-DE831E320CDD}" type="pres">
      <dgm:prSet presAssocID="{7C02293D-714C-4686-B7FE-DA7056B96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4381EA82-5DF7-4F31-87D3-164E91BD4B09}" type="pres">
      <dgm:prSet presAssocID="{7C02293D-714C-4686-B7FE-DA7056B96DAD}" presName="spaceRect" presStyleCnt="0"/>
      <dgm:spPr/>
    </dgm:pt>
    <dgm:pt modelId="{90C93A7B-60EA-46A3-B55E-2AA2D46F2C70}" type="pres">
      <dgm:prSet presAssocID="{7C02293D-714C-4686-B7FE-DA7056B96DAD}" presName="parTx" presStyleLbl="revTx" presStyleIdx="0" presStyleCnt="4" custLinFactY="1600000" custLinFactNeighborX="435" custLinFactNeighborY="1679107">
        <dgm:presLayoutVars>
          <dgm:chMax val="0"/>
          <dgm:chPref val="0"/>
        </dgm:presLayoutVars>
      </dgm:prSet>
      <dgm:spPr/>
    </dgm:pt>
    <dgm:pt modelId="{18CAA570-0F54-4FEB-8AA7-E564E4876DC1}" type="pres">
      <dgm:prSet presAssocID="{C9392DD4-E9E0-4DF6-8AE6-B09F7C834D9A}" presName="sibTrans" presStyleCnt="0"/>
      <dgm:spPr/>
    </dgm:pt>
    <dgm:pt modelId="{AC11AB23-796E-4B0E-BBBE-C4992EECF85D}" type="pres">
      <dgm:prSet presAssocID="{0646CDCD-0275-4F74-9906-412CE362016A}" presName="compNode" presStyleCnt="0"/>
      <dgm:spPr/>
    </dgm:pt>
    <dgm:pt modelId="{6C3AAA4D-946F-44D1-9C53-0C2D421FD5DB}" type="pres">
      <dgm:prSet presAssocID="{0646CDCD-0275-4F74-9906-412CE362016A}" presName="bgRect" presStyleLbl="bgShp" presStyleIdx="1" presStyleCnt="4"/>
      <dgm:spPr/>
    </dgm:pt>
    <dgm:pt modelId="{9049A8DA-0559-49F8-BBB4-CD6EACEEA00B}" type="pres">
      <dgm:prSet presAssocID="{0646CDCD-0275-4F74-9906-412CE362016A}"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arth Globe Americas"/>
        </a:ext>
      </dgm:extLst>
    </dgm:pt>
    <dgm:pt modelId="{97A49DCA-5CFB-4776-937A-BE206B3FDE5D}" type="pres">
      <dgm:prSet presAssocID="{0646CDCD-0275-4F74-9906-412CE362016A}" presName="spaceRect" presStyleCnt="0"/>
      <dgm:spPr/>
    </dgm:pt>
    <dgm:pt modelId="{A18CD096-E589-4273-9A62-3D087E7B4303}" type="pres">
      <dgm:prSet presAssocID="{0646CDCD-0275-4F74-9906-412CE362016A}" presName="parTx" presStyleLbl="revTx" presStyleIdx="1" presStyleCnt="4" custScaleY="25538" custLinFactY="1396250" custLinFactNeighborX="435" custLinFactNeighborY="1400000">
        <dgm:presLayoutVars>
          <dgm:chMax val="0"/>
          <dgm:chPref val="0"/>
        </dgm:presLayoutVars>
      </dgm:prSet>
      <dgm:spPr/>
    </dgm:pt>
    <dgm:pt modelId="{DCD32CEF-FF3A-44B4-98D3-6738874BC12E}" type="pres">
      <dgm:prSet presAssocID="{127DAAEC-C4DB-4BC6-B7EE-91A6837D16B5}" presName="sibTrans" presStyleCnt="0"/>
      <dgm:spPr/>
    </dgm:pt>
    <dgm:pt modelId="{537B0CC7-F153-4B82-8751-65C5A6AB4BA7}" type="pres">
      <dgm:prSet presAssocID="{FDB40E39-FD43-4C4D-BC72-6BEB48CB46B2}" presName="compNode" presStyleCnt="0"/>
      <dgm:spPr/>
    </dgm:pt>
    <dgm:pt modelId="{5337B924-B996-4BA7-A6D2-9C01271E64CE}" type="pres">
      <dgm:prSet presAssocID="{FDB40E39-FD43-4C4D-BC72-6BEB48CB46B2}" presName="bgRect" presStyleLbl="bgShp" presStyleIdx="2" presStyleCnt="4"/>
      <dgm:spPr/>
    </dgm:pt>
    <dgm:pt modelId="{C084A1E1-0F3E-4E5B-8D96-D649A09229B5}" type="pres">
      <dgm:prSet presAssocID="{FDB40E39-FD43-4C4D-BC72-6BEB48CB46B2}"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NA"/>
        </a:ext>
      </dgm:extLst>
    </dgm:pt>
    <dgm:pt modelId="{A8A2D264-76A2-41C9-BB5C-56236017DBF0}" type="pres">
      <dgm:prSet presAssocID="{FDB40E39-FD43-4C4D-BC72-6BEB48CB46B2}" presName="spaceRect" presStyleCnt="0"/>
      <dgm:spPr/>
    </dgm:pt>
    <dgm:pt modelId="{7674F21D-AE7D-480E-A8C7-41D03006E422}" type="pres">
      <dgm:prSet presAssocID="{FDB40E39-FD43-4C4D-BC72-6BEB48CB46B2}" presName="parTx" presStyleLbl="revTx" presStyleIdx="2" presStyleCnt="4" custLinFactY="1400000" custLinFactNeighborX="435" custLinFactNeighborY="1474025">
        <dgm:presLayoutVars>
          <dgm:chMax val="0"/>
          <dgm:chPref val="0"/>
        </dgm:presLayoutVars>
      </dgm:prSet>
      <dgm:spPr/>
    </dgm:pt>
    <dgm:pt modelId="{0FB23E10-B829-4A69-9E5E-EC1B871408B5}" type="pres">
      <dgm:prSet presAssocID="{7DE58B98-8CF8-4E7D-9BA4-ED83B8D17443}" presName="sibTrans" presStyleCnt="0"/>
      <dgm:spPr/>
    </dgm:pt>
    <dgm:pt modelId="{B5FD55F0-642F-499C-966F-147E9B7BBB4D}" type="pres">
      <dgm:prSet presAssocID="{5F3CCBF0-59F2-4A0D-B643-67C8A1A4A7D8}" presName="compNode" presStyleCnt="0"/>
      <dgm:spPr/>
    </dgm:pt>
    <dgm:pt modelId="{83D8EA96-0463-45E0-A941-80CEB4684DAD}" type="pres">
      <dgm:prSet presAssocID="{5F3CCBF0-59F2-4A0D-B643-67C8A1A4A7D8}" presName="bgRect" presStyleLbl="bgShp" presStyleIdx="3" presStyleCnt="4"/>
      <dgm:spPr/>
    </dgm:pt>
    <dgm:pt modelId="{C7BF8C45-D2E0-46CD-A6AA-D28B25A51186}" type="pres">
      <dgm:prSet presAssocID="{5F3CCBF0-59F2-4A0D-B643-67C8A1A4A7D8}" presName="iconRect" presStyleLbl="node1" presStyleIdx="3" presStyleCnt="4"/>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dgm:spPr>
    </dgm:pt>
    <dgm:pt modelId="{538FC67D-B092-482D-A576-E23F1EADFD56}" type="pres">
      <dgm:prSet presAssocID="{5F3CCBF0-59F2-4A0D-B643-67C8A1A4A7D8}" presName="spaceRect" presStyleCnt="0"/>
      <dgm:spPr/>
    </dgm:pt>
    <dgm:pt modelId="{DF8CAF55-DD66-4C2B-8129-59F66BE3C9F0}" type="pres">
      <dgm:prSet presAssocID="{5F3CCBF0-59F2-4A0D-B643-67C8A1A4A7D8}" presName="parTx" presStyleLbl="revTx" presStyleIdx="3" presStyleCnt="4" custLinFactY="1500000" custLinFactNeighborX="435" custLinFactNeighborY="1588380">
        <dgm:presLayoutVars>
          <dgm:chMax val="0"/>
          <dgm:chPref val="0"/>
        </dgm:presLayoutVars>
      </dgm:prSet>
      <dgm:spPr/>
    </dgm:pt>
  </dgm:ptLst>
  <dgm:cxnLst>
    <dgm:cxn modelId="{C428FD25-0BE7-6748-81EF-3763DB076D56}" type="presOf" srcId="{5F3CCBF0-59F2-4A0D-B643-67C8A1A4A7D8}" destId="{DF8CAF55-DD66-4C2B-8129-59F66BE3C9F0}" srcOrd="0" destOrd="0" presId="urn:microsoft.com/office/officeart/2018/2/layout/IconVerticalSolidList"/>
    <dgm:cxn modelId="{FC6ABC36-A905-484C-BEC1-B58C9464EE3F}" type="presOf" srcId="{FDB40E39-FD43-4C4D-BC72-6BEB48CB46B2}" destId="{7674F21D-AE7D-480E-A8C7-41D03006E422}" srcOrd="0" destOrd="0" presId="urn:microsoft.com/office/officeart/2018/2/layout/IconVerticalSolidList"/>
    <dgm:cxn modelId="{385C3348-FBE9-6D49-AAAD-6863DBB55EF3}" type="presOf" srcId="{0646CDCD-0275-4F74-9906-412CE362016A}" destId="{A18CD096-E589-4273-9A62-3D087E7B4303}" srcOrd="0" destOrd="0" presId="urn:microsoft.com/office/officeart/2018/2/layout/IconVerticalSolidList"/>
    <dgm:cxn modelId="{F5366662-3C9A-46CC-A853-D404C2F77509}" srcId="{57FCBAF5-CE2D-45AA-8CA2-A9CB59519F2F}" destId="{5F3CCBF0-59F2-4A0D-B643-67C8A1A4A7D8}" srcOrd="3" destOrd="0" parTransId="{CED97A98-1A20-4A1E-8DB6-4747BDF754EC}" sibTransId="{CA82955B-30A2-4DA3-81BE-C10A1556AE5B}"/>
    <dgm:cxn modelId="{C1F2C06F-92A1-44F3-ACA8-8C27370BA452}" srcId="{57FCBAF5-CE2D-45AA-8CA2-A9CB59519F2F}" destId="{FDB40E39-FD43-4C4D-BC72-6BEB48CB46B2}" srcOrd="2" destOrd="0" parTransId="{D93BC12E-8E76-4DD9-9554-D6D96DE11302}" sibTransId="{7DE58B98-8CF8-4E7D-9BA4-ED83B8D17443}"/>
    <dgm:cxn modelId="{64A85EB9-3ED8-4BA7-BE41-C94DABD52815}" srcId="{57FCBAF5-CE2D-45AA-8CA2-A9CB59519F2F}" destId="{0646CDCD-0275-4F74-9906-412CE362016A}" srcOrd="1" destOrd="0" parTransId="{2D3EAE56-D278-41E0-BBBD-1A0A9D025B57}" sibTransId="{127DAAEC-C4DB-4BC6-B7EE-91A6837D16B5}"/>
    <dgm:cxn modelId="{5997FCBC-54D7-4B53-9C2F-89D8FA8D4248}" srcId="{57FCBAF5-CE2D-45AA-8CA2-A9CB59519F2F}" destId="{7C02293D-714C-4686-B7FE-DA7056B96DAD}" srcOrd="0" destOrd="0" parTransId="{34E88F76-DB04-46AD-998A-9B28140EE1A3}" sibTransId="{C9392DD4-E9E0-4DF6-8AE6-B09F7C834D9A}"/>
    <dgm:cxn modelId="{920F3FC1-B2AF-8D49-93BD-1EA76A89423A}" type="presOf" srcId="{57FCBAF5-CE2D-45AA-8CA2-A9CB59519F2F}" destId="{125AA469-AF84-4CB2-8E04-B0C17538B92A}" srcOrd="0" destOrd="0" presId="urn:microsoft.com/office/officeart/2018/2/layout/IconVerticalSolidList"/>
    <dgm:cxn modelId="{461053DD-4EE9-EF4E-8F95-57E7F16F8E7C}" type="presOf" srcId="{7C02293D-714C-4686-B7FE-DA7056B96DAD}" destId="{90C93A7B-60EA-46A3-B55E-2AA2D46F2C70}" srcOrd="0" destOrd="0" presId="urn:microsoft.com/office/officeart/2018/2/layout/IconVerticalSolidList"/>
    <dgm:cxn modelId="{1DEAAF8F-872E-094D-9497-D6B63E40436B}" type="presParOf" srcId="{125AA469-AF84-4CB2-8E04-B0C17538B92A}" destId="{14152E5A-E5FD-4425-93FD-2B6D98B45CE1}" srcOrd="0" destOrd="0" presId="urn:microsoft.com/office/officeart/2018/2/layout/IconVerticalSolidList"/>
    <dgm:cxn modelId="{6DE8DB20-C707-854F-AEB6-C901B5C8709F}" type="presParOf" srcId="{14152E5A-E5FD-4425-93FD-2B6D98B45CE1}" destId="{AEF04332-181C-4D90-A909-3D7C11038BC6}" srcOrd="0" destOrd="0" presId="urn:microsoft.com/office/officeart/2018/2/layout/IconVerticalSolidList"/>
    <dgm:cxn modelId="{6BA0931D-5EB5-6D4F-860C-A2C2ADDB84E0}" type="presParOf" srcId="{14152E5A-E5FD-4425-93FD-2B6D98B45CE1}" destId="{1B4A567F-8736-4361-B121-DE831E320CDD}" srcOrd="1" destOrd="0" presId="urn:microsoft.com/office/officeart/2018/2/layout/IconVerticalSolidList"/>
    <dgm:cxn modelId="{2954807E-8395-C547-83F6-E0ABA1AAEA75}" type="presParOf" srcId="{14152E5A-E5FD-4425-93FD-2B6D98B45CE1}" destId="{4381EA82-5DF7-4F31-87D3-164E91BD4B09}" srcOrd="2" destOrd="0" presId="urn:microsoft.com/office/officeart/2018/2/layout/IconVerticalSolidList"/>
    <dgm:cxn modelId="{F108221F-DF7A-C84E-A4DB-B957A504332B}" type="presParOf" srcId="{14152E5A-E5FD-4425-93FD-2B6D98B45CE1}" destId="{90C93A7B-60EA-46A3-B55E-2AA2D46F2C70}" srcOrd="3" destOrd="0" presId="urn:microsoft.com/office/officeart/2018/2/layout/IconVerticalSolidList"/>
    <dgm:cxn modelId="{63C93F93-A4A9-714E-B04E-0918B75F8C35}" type="presParOf" srcId="{125AA469-AF84-4CB2-8E04-B0C17538B92A}" destId="{18CAA570-0F54-4FEB-8AA7-E564E4876DC1}" srcOrd="1" destOrd="0" presId="urn:microsoft.com/office/officeart/2018/2/layout/IconVerticalSolidList"/>
    <dgm:cxn modelId="{9CC28E48-5F99-EE4A-8953-46FD7D70D0E7}" type="presParOf" srcId="{125AA469-AF84-4CB2-8E04-B0C17538B92A}" destId="{AC11AB23-796E-4B0E-BBBE-C4992EECF85D}" srcOrd="2" destOrd="0" presId="urn:microsoft.com/office/officeart/2018/2/layout/IconVerticalSolidList"/>
    <dgm:cxn modelId="{52B035CE-8BA0-A94C-AB8C-CE0DB4EBD555}" type="presParOf" srcId="{AC11AB23-796E-4B0E-BBBE-C4992EECF85D}" destId="{6C3AAA4D-946F-44D1-9C53-0C2D421FD5DB}" srcOrd="0" destOrd="0" presId="urn:microsoft.com/office/officeart/2018/2/layout/IconVerticalSolidList"/>
    <dgm:cxn modelId="{227F6336-7A8C-FE44-AE77-C40A5C11B7E3}" type="presParOf" srcId="{AC11AB23-796E-4B0E-BBBE-C4992EECF85D}" destId="{9049A8DA-0559-49F8-BBB4-CD6EACEEA00B}" srcOrd="1" destOrd="0" presId="urn:microsoft.com/office/officeart/2018/2/layout/IconVerticalSolidList"/>
    <dgm:cxn modelId="{A3902D20-7A5D-474E-8E47-EEB0CBADDE36}" type="presParOf" srcId="{AC11AB23-796E-4B0E-BBBE-C4992EECF85D}" destId="{97A49DCA-5CFB-4776-937A-BE206B3FDE5D}" srcOrd="2" destOrd="0" presId="urn:microsoft.com/office/officeart/2018/2/layout/IconVerticalSolidList"/>
    <dgm:cxn modelId="{445B6A5A-08C5-C84C-A11F-06E258D13A7C}" type="presParOf" srcId="{AC11AB23-796E-4B0E-BBBE-C4992EECF85D}" destId="{A18CD096-E589-4273-9A62-3D087E7B4303}" srcOrd="3" destOrd="0" presId="urn:microsoft.com/office/officeart/2018/2/layout/IconVerticalSolidList"/>
    <dgm:cxn modelId="{5BD3B9DC-B876-3047-8F59-6569B42C8306}" type="presParOf" srcId="{125AA469-AF84-4CB2-8E04-B0C17538B92A}" destId="{DCD32CEF-FF3A-44B4-98D3-6738874BC12E}" srcOrd="3" destOrd="0" presId="urn:microsoft.com/office/officeart/2018/2/layout/IconVerticalSolidList"/>
    <dgm:cxn modelId="{1A975FF3-0838-6A43-A824-85C32F0FFFE6}" type="presParOf" srcId="{125AA469-AF84-4CB2-8E04-B0C17538B92A}" destId="{537B0CC7-F153-4B82-8751-65C5A6AB4BA7}" srcOrd="4" destOrd="0" presId="urn:microsoft.com/office/officeart/2018/2/layout/IconVerticalSolidList"/>
    <dgm:cxn modelId="{7664C70C-8D64-6846-A435-6A329BAE0E56}" type="presParOf" srcId="{537B0CC7-F153-4B82-8751-65C5A6AB4BA7}" destId="{5337B924-B996-4BA7-A6D2-9C01271E64CE}" srcOrd="0" destOrd="0" presId="urn:microsoft.com/office/officeart/2018/2/layout/IconVerticalSolidList"/>
    <dgm:cxn modelId="{88E4ADB5-9668-5A44-A310-2B3A45DD8AFB}" type="presParOf" srcId="{537B0CC7-F153-4B82-8751-65C5A6AB4BA7}" destId="{C084A1E1-0F3E-4E5B-8D96-D649A09229B5}" srcOrd="1" destOrd="0" presId="urn:microsoft.com/office/officeart/2018/2/layout/IconVerticalSolidList"/>
    <dgm:cxn modelId="{512A2860-2E55-F243-AE80-6C33A76FDDC8}" type="presParOf" srcId="{537B0CC7-F153-4B82-8751-65C5A6AB4BA7}" destId="{A8A2D264-76A2-41C9-BB5C-56236017DBF0}" srcOrd="2" destOrd="0" presId="urn:microsoft.com/office/officeart/2018/2/layout/IconVerticalSolidList"/>
    <dgm:cxn modelId="{3441B46D-2424-E445-A5A5-C6A46D810526}" type="presParOf" srcId="{537B0CC7-F153-4B82-8751-65C5A6AB4BA7}" destId="{7674F21D-AE7D-480E-A8C7-41D03006E422}" srcOrd="3" destOrd="0" presId="urn:microsoft.com/office/officeart/2018/2/layout/IconVerticalSolidList"/>
    <dgm:cxn modelId="{1F17E278-A5B7-5344-A762-1087597CA32B}" type="presParOf" srcId="{125AA469-AF84-4CB2-8E04-B0C17538B92A}" destId="{0FB23E10-B829-4A69-9E5E-EC1B871408B5}" srcOrd="5" destOrd="0" presId="urn:microsoft.com/office/officeart/2018/2/layout/IconVerticalSolidList"/>
    <dgm:cxn modelId="{CC08BD76-58E7-654D-A97C-8D823907B751}" type="presParOf" srcId="{125AA469-AF84-4CB2-8E04-B0C17538B92A}" destId="{B5FD55F0-642F-499C-966F-147E9B7BBB4D}" srcOrd="6" destOrd="0" presId="urn:microsoft.com/office/officeart/2018/2/layout/IconVerticalSolidList"/>
    <dgm:cxn modelId="{AD508612-5B37-294C-8312-8FBA4E765096}" type="presParOf" srcId="{B5FD55F0-642F-499C-966F-147E9B7BBB4D}" destId="{83D8EA96-0463-45E0-A941-80CEB4684DAD}" srcOrd="0" destOrd="0" presId="urn:microsoft.com/office/officeart/2018/2/layout/IconVerticalSolidList"/>
    <dgm:cxn modelId="{2517CD22-864C-3947-9B7F-1BE8AD108565}" type="presParOf" srcId="{B5FD55F0-642F-499C-966F-147E9B7BBB4D}" destId="{C7BF8C45-D2E0-46CD-A6AA-D28B25A51186}" srcOrd="1" destOrd="0" presId="urn:microsoft.com/office/officeart/2018/2/layout/IconVerticalSolidList"/>
    <dgm:cxn modelId="{C902176B-943D-7C4E-871E-30A56DF10CBA}" type="presParOf" srcId="{B5FD55F0-642F-499C-966F-147E9B7BBB4D}" destId="{538FC67D-B092-482D-A576-E23F1EADFD56}" srcOrd="2" destOrd="0" presId="urn:microsoft.com/office/officeart/2018/2/layout/IconVerticalSolidList"/>
    <dgm:cxn modelId="{5C767426-90FF-BC4E-93D7-D371F2C62EA8}" type="presParOf" srcId="{B5FD55F0-642F-499C-966F-147E9B7BBB4D}" destId="{DF8CAF55-DD66-4C2B-8129-59F66BE3C9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FCBAF5-CE2D-45AA-8CA2-A9CB59519F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46CDCD-0275-4F74-9906-412CE362016A}">
      <dgm:prSet custT="1"/>
      <dgm:spPr/>
      <dgm:t>
        <a:bodyPr/>
        <a:lstStyle/>
        <a:p>
          <a:pPr>
            <a:lnSpc>
              <a:spcPct val="100000"/>
            </a:lnSpc>
          </a:pPr>
          <a:r>
            <a:rPr lang="de-DE" sz="1200" b="0" dirty="0"/>
            <a:t>In Deutschland werden jährlich etwa </a:t>
          </a:r>
          <a:r>
            <a:rPr lang="de-DE" sz="1200" b="1" dirty="0"/>
            <a:t>600</a:t>
          </a:r>
          <a:r>
            <a:rPr lang="de-DE" sz="1200" b="0" dirty="0"/>
            <a:t> neue Fälle von Analkrebs bei Männern diagnostiziert, die mit einer HPV-Infektion in Verbindung stehen.</a:t>
          </a:r>
          <a:r>
            <a:rPr lang="de-DE" sz="1200" b="0" baseline="30000" dirty="0"/>
            <a:t>6 </a:t>
          </a:r>
          <a:r>
            <a:rPr lang="de-DE" sz="1200" b="0" baseline="0" dirty="0"/>
            <a:t>Die geschätzte Inzidenz in Deutschland bei Männern liegt bei 0,5-1/100.000 Einwohner, bei Frauen bei 0,9-1,8/100.000 Einwohner.</a:t>
          </a:r>
          <a:r>
            <a:rPr lang="de-DE" sz="1200" b="0" baseline="30000" dirty="0"/>
            <a:t>7</a:t>
          </a:r>
          <a:endParaRPr lang="en-US" sz="1200" baseline="30000" dirty="0"/>
        </a:p>
      </dgm:t>
    </dgm:pt>
    <dgm:pt modelId="{2D3EAE56-D278-41E0-BBBD-1A0A9D025B57}" type="parTrans" cxnId="{64A85EB9-3ED8-4BA7-BE41-C94DABD52815}">
      <dgm:prSet/>
      <dgm:spPr/>
      <dgm:t>
        <a:bodyPr/>
        <a:lstStyle/>
        <a:p>
          <a:endParaRPr lang="en-US"/>
        </a:p>
      </dgm:t>
    </dgm:pt>
    <dgm:pt modelId="{127DAAEC-C4DB-4BC6-B7EE-91A6837D16B5}" type="sibTrans" cxnId="{64A85EB9-3ED8-4BA7-BE41-C94DABD52815}">
      <dgm:prSet/>
      <dgm:spPr/>
      <dgm:t>
        <a:bodyPr/>
        <a:lstStyle/>
        <a:p>
          <a:endParaRPr lang="en-US"/>
        </a:p>
      </dgm:t>
    </dgm:pt>
    <dgm:pt modelId="{7C02293D-714C-4686-B7FE-DA7056B96DAD}">
      <dgm:prSet custT="1"/>
      <dgm:spPr/>
      <dgm:t>
        <a:bodyPr/>
        <a:lstStyle/>
        <a:p>
          <a:pPr>
            <a:lnSpc>
              <a:spcPct val="100000"/>
            </a:lnSpc>
          </a:pPr>
          <a:r>
            <a:rPr lang="de-DE" sz="1200" b="1" dirty="0"/>
            <a:t>Analkarzinom: </a:t>
          </a:r>
          <a:r>
            <a:rPr lang="de-DE" sz="1200" b="0" dirty="0"/>
            <a:t>Bösartiger Tumor im Bereich des Anus (Analbereich/Analkanal).</a:t>
          </a:r>
          <a:endParaRPr lang="en-US" sz="1200" dirty="0"/>
        </a:p>
      </dgm:t>
    </dgm:pt>
    <dgm:pt modelId="{34E88F76-DB04-46AD-998A-9B28140EE1A3}" type="parTrans" cxnId="{5997FCBC-54D7-4B53-9C2F-89D8FA8D4248}">
      <dgm:prSet/>
      <dgm:spPr/>
      <dgm:t>
        <a:bodyPr/>
        <a:lstStyle/>
        <a:p>
          <a:endParaRPr lang="en-US"/>
        </a:p>
      </dgm:t>
    </dgm:pt>
    <dgm:pt modelId="{C9392DD4-E9E0-4DF6-8AE6-B09F7C834D9A}" type="sibTrans" cxnId="{5997FCBC-54D7-4B53-9C2F-89D8FA8D4248}">
      <dgm:prSet/>
      <dgm:spPr/>
      <dgm:t>
        <a:bodyPr/>
        <a:lstStyle/>
        <a:p>
          <a:endParaRPr lang="en-US"/>
        </a:p>
      </dgm:t>
    </dgm:pt>
    <dgm:pt modelId="{FDB40E39-FD43-4C4D-BC72-6BEB48CB46B2}">
      <dgm:prSet custT="1"/>
      <dgm:spPr/>
      <dgm:t>
        <a:bodyPr/>
        <a:lstStyle/>
        <a:p>
          <a:pPr>
            <a:lnSpc>
              <a:spcPct val="100000"/>
            </a:lnSpc>
          </a:pPr>
          <a:r>
            <a:rPr lang="de-DE" sz="1200" dirty="0"/>
            <a:t>Wird insbesondere durch den HPV-Typ 16 verursacht</a:t>
          </a:r>
          <a:r>
            <a:rPr lang="de-DE" sz="1200" dirty="0">
              <a:sym typeface="Wingdings" pitchFamily="2" charset="2"/>
            </a:rPr>
            <a:t> HPV-Impfung bietet signifikanten und sicheren Schutz</a:t>
          </a:r>
          <a:endParaRPr lang="en-US" sz="1200" dirty="0"/>
        </a:p>
      </dgm:t>
    </dgm:pt>
    <dgm:pt modelId="{D93BC12E-8E76-4DD9-9554-D6D96DE11302}" type="parTrans" cxnId="{C1F2C06F-92A1-44F3-ACA8-8C27370BA452}">
      <dgm:prSet/>
      <dgm:spPr/>
      <dgm:t>
        <a:bodyPr/>
        <a:lstStyle/>
        <a:p>
          <a:endParaRPr lang="en-US"/>
        </a:p>
      </dgm:t>
    </dgm:pt>
    <dgm:pt modelId="{7DE58B98-8CF8-4E7D-9BA4-ED83B8D17443}" type="sibTrans" cxnId="{C1F2C06F-92A1-44F3-ACA8-8C27370BA452}">
      <dgm:prSet/>
      <dgm:spPr/>
      <dgm:t>
        <a:bodyPr/>
        <a:lstStyle/>
        <a:p>
          <a:endParaRPr lang="en-US"/>
        </a:p>
      </dgm:t>
    </dgm:pt>
    <dgm:pt modelId="{5F3CCBF0-59F2-4A0D-B643-67C8A1A4A7D8}">
      <dgm:prSet custT="1"/>
      <dgm:spPr/>
      <dgm:t>
        <a:bodyPr/>
        <a:lstStyle/>
        <a:p>
          <a:pPr>
            <a:lnSpc>
              <a:spcPct val="100000"/>
            </a:lnSpc>
          </a:pPr>
          <a:r>
            <a:rPr lang="de-DE" sz="1200" dirty="0"/>
            <a:t>Behandlungen umfassen Operationen, Strahlen- und Chemotherapie, besonders wirksam bei frühzeitiger Erkennung.</a:t>
          </a:r>
          <a:endParaRPr lang="en-US" sz="1200" dirty="0"/>
        </a:p>
      </dgm:t>
    </dgm:pt>
    <dgm:pt modelId="{CED97A98-1A20-4A1E-8DB6-4747BDF754EC}" type="parTrans" cxnId="{F5366662-3C9A-46CC-A853-D404C2F77509}">
      <dgm:prSet/>
      <dgm:spPr/>
      <dgm:t>
        <a:bodyPr/>
        <a:lstStyle/>
        <a:p>
          <a:endParaRPr lang="en-US"/>
        </a:p>
      </dgm:t>
    </dgm:pt>
    <dgm:pt modelId="{CA82955B-30A2-4DA3-81BE-C10A1556AE5B}" type="sibTrans" cxnId="{F5366662-3C9A-46CC-A853-D404C2F77509}">
      <dgm:prSet/>
      <dgm:spPr/>
      <dgm:t>
        <a:bodyPr/>
        <a:lstStyle/>
        <a:p>
          <a:endParaRPr lang="en-US"/>
        </a:p>
      </dgm:t>
    </dgm:pt>
    <dgm:pt modelId="{125AA469-AF84-4CB2-8E04-B0C17538B92A}" type="pres">
      <dgm:prSet presAssocID="{57FCBAF5-CE2D-45AA-8CA2-A9CB59519F2F}" presName="root" presStyleCnt="0">
        <dgm:presLayoutVars>
          <dgm:dir/>
          <dgm:resizeHandles val="exact"/>
        </dgm:presLayoutVars>
      </dgm:prSet>
      <dgm:spPr/>
    </dgm:pt>
    <dgm:pt modelId="{14152E5A-E5FD-4425-93FD-2B6D98B45CE1}" type="pres">
      <dgm:prSet presAssocID="{7C02293D-714C-4686-B7FE-DA7056B96DAD}" presName="compNode" presStyleCnt="0"/>
      <dgm:spPr/>
    </dgm:pt>
    <dgm:pt modelId="{AEF04332-181C-4D90-A909-3D7C11038BC6}" type="pres">
      <dgm:prSet presAssocID="{7C02293D-714C-4686-B7FE-DA7056B96DAD}" presName="bgRect" presStyleLbl="bgShp" presStyleIdx="0" presStyleCnt="4"/>
      <dgm:spPr/>
    </dgm:pt>
    <dgm:pt modelId="{1B4A567F-8736-4361-B121-DE831E320CDD}" type="pres">
      <dgm:prSet presAssocID="{7C02293D-714C-4686-B7FE-DA7056B96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6000" b="-46000"/>
          </a:stretch>
        </a:blipFill>
      </dgm:spPr>
    </dgm:pt>
    <dgm:pt modelId="{4381EA82-5DF7-4F31-87D3-164E91BD4B09}" type="pres">
      <dgm:prSet presAssocID="{7C02293D-714C-4686-B7FE-DA7056B96DAD}" presName="spaceRect" presStyleCnt="0"/>
      <dgm:spPr/>
    </dgm:pt>
    <dgm:pt modelId="{90C93A7B-60EA-46A3-B55E-2AA2D46F2C70}" type="pres">
      <dgm:prSet presAssocID="{7C02293D-714C-4686-B7FE-DA7056B96DAD}" presName="parTx" presStyleLbl="revTx" presStyleIdx="0" presStyleCnt="4" custLinFactY="34373" custLinFactNeighborX="1146" custLinFactNeighborY="100000">
        <dgm:presLayoutVars>
          <dgm:chMax val="0"/>
          <dgm:chPref val="0"/>
        </dgm:presLayoutVars>
      </dgm:prSet>
      <dgm:spPr/>
    </dgm:pt>
    <dgm:pt modelId="{18CAA570-0F54-4FEB-8AA7-E564E4876DC1}" type="pres">
      <dgm:prSet presAssocID="{C9392DD4-E9E0-4DF6-8AE6-B09F7C834D9A}" presName="sibTrans" presStyleCnt="0"/>
      <dgm:spPr/>
    </dgm:pt>
    <dgm:pt modelId="{AC11AB23-796E-4B0E-BBBE-C4992EECF85D}" type="pres">
      <dgm:prSet presAssocID="{0646CDCD-0275-4F74-9906-412CE362016A}" presName="compNode" presStyleCnt="0"/>
      <dgm:spPr/>
    </dgm:pt>
    <dgm:pt modelId="{6C3AAA4D-946F-44D1-9C53-0C2D421FD5DB}" type="pres">
      <dgm:prSet presAssocID="{0646CDCD-0275-4F74-9906-412CE362016A}" presName="bgRect" presStyleLbl="bgShp" presStyleIdx="1" presStyleCnt="4" custLinFactNeighborY="1734"/>
      <dgm:spPr/>
    </dgm:pt>
    <dgm:pt modelId="{9049A8DA-0559-49F8-BBB4-CD6EACEEA00B}" type="pres">
      <dgm:prSet presAssocID="{0646CDCD-0275-4F74-9906-412CE362016A}"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arth Globe Americas"/>
        </a:ext>
      </dgm:extLst>
    </dgm:pt>
    <dgm:pt modelId="{97A49DCA-5CFB-4776-937A-BE206B3FDE5D}" type="pres">
      <dgm:prSet presAssocID="{0646CDCD-0275-4F74-9906-412CE362016A}" presName="spaceRect" presStyleCnt="0"/>
      <dgm:spPr/>
    </dgm:pt>
    <dgm:pt modelId="{A18CD096-E589-4273-9A62-3D087E7B4303}" type="pres">
      <dgm:prSet presAssocID="{0646CDCD-0275-4F74-9906-412CE362016A}" presName="parTx" presStyleLbl="revTx" presStyleIdx="1" presStyleCnt="4" custScaleY="64402" custLinFactY="50269" custLinFactNeighborX="1146" custLinFactNeighborY="100000">
        <dgm:presLayoutVars>
          <dgm:chMax val="0"/>
          <dgm:chPref val="0"/>
        </dgm:presLayoutVars>
      </dgm:prSet>
      <dgm:spPr/>
    </dgm:pt>
    <dgm:pt modelId="{DCD32CEF-FF3A-44B4-98D3-6738874BC12E}" type="pres">
      <dgm:prSet presAssocID="{127DAAEC-C4DB-4BC6-B7EE-91A6837D16B5}" presName="sibTrans" presStyleCnt="0"/>
      <dgm:spPr/>
    </dgm:pt>
    <dgm:pt modelId="{537B0CC7-F153-4B82-8751-65C5A6AB4BA7}" type="pres">
      <dgm:prSet presAssocID="{FDB40E39-FD43-4C4D-BC72-6BEB48CB46B2}" presName="compNode" presStyleCnt="0"/>
      <dgm:spPr/>
    </dgm:pt>
    <dgm:pt modelId="{5337B924-B996-4BA7-A6D2-9C01271E64CE}" type="pres">
      <dgm:prSet presAssocID="{FDB40E39-FD43-4C4D-BC72-6BEB48CB46B2}" presName="bgRect" presStyleLbl="bgShp" presStyleIdx="2" presStyleCnt="4"/>
      <dgm:spPr/>
    </dgm:pt>
    <dgm:pt modelId="{C084A1E1-0F3E-4E5B-8D96-D649A09229B5}" type="pres">
      <dgm:prSet presAssocID="{FDB40E39-FD43-4C4D-BC72-6BEB48CB46B2}"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NA"/>
        </a:ext>
      </dgm:extLst>
    </dgm:pt>
    <dgm:pt modelId="{A8A2D264-76A2-41C9-BB5C-56236017DBF0}" type="pres">
      <dgm:prSet presAssocID="{FDB40E39-FD43-4C4D-BC72-6BEB48CB46B2}" presName="spaceRect" presStyleCnt="0"/>
      <dgm:spPr/>
    </dgm:pt>
    <dgm:pt modelId="{7674F21D-AE7D-480E-A8C7-41D03006E422}" type="pres">
      <dgm:prSet presAssocID="{FDB40E39-FD43-4C4D-BC72-6BEB48CB46B2}" presName="parTx" presStyleLbl="revTx" presStyleIdx="2" presStyleCnt="4" custLinFactY="31302" custLinFactNeighborX="1146" custLinFactNeighborY="100000">
        <dgm:presLayoutVars>
          <dgm:chMax val="0"/>
          <dgm:chPref val="0"/>
        </dgm:presLayoutVars>
      </dgm:prSet>
      <dgm:spPr/>
    </dgm:pt>
    <dgm:pt modelId="{0FB23E10-B829-4A69-9E5E-EC1B871408B5}" type="pres">
      <dgm:prSet presAssocID="{7DE58B98-8CF8-4E7D-9BA4-ED83B8D17443}" presName="sibTrans" presStyleCnt="0"/>
      <dgm:spPr/>
    </dgm:pt>
    <dgm:pt modelId="{B5FD55F0-642F-499C-966F-147E9B7BBB4D}" type="pres">
      <dgm:prSet presAssocID="{5F3CCBF0-59F2-4A0D-B643-67C8A1A4A7D8}" presName="compNode" presStyleCnt="0"/>
      <dgm:spPr/>
    </dgm:pt>
    <dgm:pt modelId="{83D8EA96-0463-45E0-A941-80CEB4684DAD}" type="pres">
      <dgm:prSet presAssocID="{5F3CCBF0-59F2-4A0D-B643-67C8A1A4A7D8}" presName="bgRect" presStyleLbl="bgShp" presStyleIdx="3" presStyleCnt="4"/>
      <dgm:spPr/>
    </dgm:pt>
    <dgm:pt modelId="{C7BF8C45-D2E0-46CD-A6AA-D28B25A51186}" type="pres">
      <dgm:prSet presAssocID="{5F3CCBF0-59F2-4A0D-B643-67C8A1A4A7D8}" presName="iconRect" presStyleLbl="node1" presStyleIdx="3" presStyleCnt="4"/>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dgm:spPr>
    </dgm:pt>
    <dgm:pt modelId="{538FC67D-B092-482D-A576-E23F1EADFD56}" type="pres">
      <dgm:prSet presAssocID="{5F3CCBF0-59F2-4A0D-B643-67C8A1A4A7D8}" presName="spaceRect" presStyleCnt="0"/>
      <dgm:spPr/>
    </dgm:pt>
    <dgm:pt modelId="{DF8CAF55-DD66-4C2B-8129-59F66BE3C9F0}" type="pres">
      <dgm:prSet presAssocID="{5F3CCBF0-59F2-4A0D-B643-67C8A1A4A7D8}" presName="parTx" presStyleLbl="revTx" presStyleIdx="3" presStyleCnt="4" custLinFactY="30011" custLinFactNeighborX="1146" custLinFactNeighborY="100000">
        <dgm:presLayoutVars>
          <dgm:chMax val="0"/>
          <dgm:chPref val="0"/>
        </dgm:presLayoutVars>
      </dgm:prSet>
      <dgm:spPr/>
    </dgm:pt>
  </dgm:ptLst>
  <dgm:cxnLst>
    <dgm:cxn modelId="{77B75E23-25A4-944F-BB19-851A6206C4DA}" type="presOf" srcId="{7C02293D-714C-4686-B7FE-DA7056B96DAD}" destId="{90C93A7B-60EA-46A3-B55E-2AA2D46F2C70}" srcOrd="0" destOrd="0" presId="urn:microsoft.com/office/officeart/2018/2/layout/IconVerticalSolidList"/>
    <dgm:cxn modelId="{F5366662-3C9A-46CC-A853-D404C2F77509}" srcId="{57FCBAF5-CE2D-45AA-8CA2-A9CB59519F2F}" destId="{5F3CCBF0-59F2-4A0D-B643-67C8A1A4A7D8}" srcOrd="3" destOrd="0" parTransId="{CED97A98-1A20-4A1E-8DB6-4747BDF754EC}" sibTransId="{CA82955B-30A2-4DA3-81BE-C10A1556AE5B}"/>
    <dgm:cxn modelId="{C1F2C06F-92A1-44F3-ACA8-8C27370BA452}" srcId="{57FCBAF5-CE2D-45AA-8CA2-A9CB59519F2F}" destId="{FDB40E39-FD43-4C4D-BC72-6BEB48CB46B2}" srcOrd="2" destOrd="0" parTransId="{D93BC12E-8E76-4DD9-9554-D6D96DE11302}" sibTransId="{7DE58B98-8CF8-4E7D-9BA4-ED83B8D17443}"/>
    <dgm:cxn modelId="{41991791-5406-A24C-AFFB-E78F7C444C45}" type="presOf" srcId="{FDB40E39-FD43-4C4D-BC72-6BEB48CB46B2}" destId="{7674F21D-AE7D-480E-A8C7-41D03006E422}" srcOrd="0" destOrd="0" presId="urn:microsoft.com/office/officeart/2018/2/layout/IconVerticalSolidList"/>
    <dgm:cxn modelId="{8054B0AB-F9C3-9040-B340-8E4488A84FBC}" type="presOf" srcId="{0646CDCD-0275-4F74-9906-412CE362016A}" destId="{A18CD096-E589-4273-9A62-3D087E7B4303}" srcOrd="0" destOrd="0" presId="urn:microsoft.com/office/officeart/2018/2/layout/IconVerticalSolidList"/>
    <dgm:cxn modelId="{64A85EB9-3ED8-4BA7-BE41-C94DABD52815}" srcId="{57FCBAF5-CE2D-45AA-8CA2-A9CB59519F2F}" destId="{0646CDCD-0275-4F74-9906-412CE362016A}" srcOrd="1" destOrd="0" parTransId="{2D3EAE56-D278-41E0-BBBD-1A0A9D025B57}" sibTransId="{127DAAEC-C4DB-4BC6-B7EE-91A6837D16B5}"/>
    <dgm:cxn modelId="{5997FCBC-54D7-4B53-9C2F-89D8FA8D4248}" srcId="{57FCBAF5-CE2D-45AA-8CA2-A9CB59519F2F}" destId="{7C02293D-714C-4686-B7FE-DA7056B96DAD}" srcOrd="0" destOrd="0" parTransId="{34E88F76-DB04-46AD-998A-9B28140EE1A3}" sibTransId="{C9392DD4-E9E0-4DF6-8AE6-B09F7C834D9A}"/>
    <dgm:cxn modelId="{920F3FC1-B2AF-8D49-93BD-1EA76A89423A}" type="presOf" srcId="{57FCBAF5-CE2D-45AA-8CA2-A9CB59519F2F}" destId="{125AA469-AF84-4CB2-8E04-B0C17538B92A}" srcOrd="0" destOrd="0" presId="urn:microsoft.com/office/officeart/2018/2/layout/IconVerticalSolidList"/>
    <dgm:cxn modelId="{D0357DF0-81C0-1145-AB07-B57418DBC2FD}" type="presOf" srcId="{5F3CCBF0-59F2-4A0D-B643-67C8A1A4A7D8}" destId="{DF8CAF55-DD66-4C2B-8129-59F66BE3C9F0}" srcOrd="0" destOrd="0" presId="urn:microsoft.com/office/officeart/2018/2/layout/IconVerticalSolidList"/>
    <dgm:cxn modelId="{1DEAAF8F-872E-094D-9497-D6B63E40436B}" type="presParOf" srcId="{125AA469-AF84-4CB2-8E04-B0C17538B92A}" destId="{14152E5A-E5FD-4425-93FD-2B6D98B45CE1}" srcOrd="0" destOrd="0" presId="urn:microsoft.com/office/officeart/2018/2/layout/IconVerticalSolidList"/>
    <dgm:cxn modelId="{34D9A449-FF31-4449-AFBF-F07D8E45F6ED}" type="presParOf" srcId="{14152E5A-E5FD-4425-93FD-2B6D98B45CE1}" destId="{AEF04332-181C-4D90-A909-3D7C11038BC6}" srcOrd="0" destOrd="0" presId="urn:microsoft.com/office/officeart/2018/2/layout/IconVerticalSolidList"/>
    <dgm:cxn modelId="{B08FCAB0-715A-5847-87D4-5F562D19B954}" type="presParOf" srcId="{14152E5A-E5FD-4425-93FD-2B6D98B45CE1}" destId="{1B4A567F-8736-4361-B121-DE831E320CDD}" srcOrd="1" destOrd="0" presId="urn:microsoft.com/office/officeart/2018/2/layout/IconVerticalSolidList"/>
    <dgm:cxn modelId="{3966DDE0-3AE1-BB44-9B82-637B85484188}" type="presParOf" srcId="{14152E5A-E5FD-4425-93FD-2B6D98B45CE1}" destId="{4381EA82-5DF7-4F31-87D3-164E91BD4B09}" srcOrd="2" destOrd="0" presId="urn:microsoft.com/office/officeart/2018/2/layout/IconVerticalSolidList"/>
    <dgm:cxn modelId="{BFDFF03B-36F4-7A41-BA03-9DB1D5038B0C}" type="presParOf" srcId="{14152E5A-E5FD-4425-93FD-2B6D98B45CE1}" destId="{90C93A7B-60EA-46A3-B55E-2AA2D46F2C70}" srcOrd="3" destOrd="0" presId="urn:microsoft.com/office/officeart/2018/2/layout/IconVerticalSolidList"/>
    <dgm:cxn modelId="{63C93F93-A4A9-714E-B04E-0918B75F8C35}" type="presParOf" srcId="{125AA469-AF84-4CB2-8E04-B0C17538B92A}" destId="{18CAA570-0F54-4FEB-8AA7-E564E4876DC1}" srcOrd="1" destOrd="0" presId="urn:microsoft.com/office/officeart/2018/2/layout/IconVerticalSolidList"/>
    <dgm:cxn modelId="{9CC28E48-5F99-EE4A-8953-46FD7D70D0E7}" type="presParOf" srcId="{125AA469-AF84-4CB2-8E04-B0C17538B92A}" destId="{AC11AB23-796E-4B0E-BBBE-C4992EECF85D}" srcOrd="2" destOrd="0" presId="urn:microsoft.com/office/officeart/2018/2/layout/IconVerticalSolidList"/>
    <dgm:cxn modelId="{4F5C55C2-95B7-CF4B-B9F6-A95A1B802FE2}" type="presParOf" srcId="{AC11AB23-796E-4B0E-BBBE-C4992EECF85D}" destId="{6C3AAA4D-946F-44D1-9C53-0C2D421FD5DB}" srcOrd="0" destOrd="0" presId="urn:microsoft.com/office/officeart/2018/2/layout/IconVerticalSolidList"/>
    <dgm:cxn modelId="{14F02C9C-D09B-9E4A-BF0C-6F40E1C43991}" type="presParOf" srcId="{AC11AB23-796E-4B0E-BBBE-C4992EECF85D}" destId="{9049A8DA-0559-49F8-BBB4-CD6EACEEA00B}" srcOrd="1" destOrd="0" presId="urn:microsoft.com/office/officeart/2018/2/layout/IconVerticalSolidList"/>
    <dgm:cxn modelId="{B678FEFB-C436-1E48-BAA7-E7EF178F293A}" type="presParOf" srcId="{AC11AB23-796E-4B0E-BBBE-C4992EECF85D}" destId="{97A49DCA-5CFB-4776-937A-BE206B3FDE5D}" srcOrd="2" destOrd="0" presId="urn:microsoft.com/office/officeart/2018/2/layout/IconVerticalSolidList"/>
    <dgm:cxn modelId="{70FC4A1A-2F25-D649-AC41-01AE21E0086A}" type="presParOf" srcId="{AC11AB23-796E-4B0E-BBBE-C4992EECF85D}" destId="{A18CD096-E589-4273-9A62-3D087E7B4303}" srcOrd="3" destOrd="0" presId="urn:microsoft.com/office/officeart/2018/2/layout/IconVerticalSolidList"/>
    <dgm:cxn modelId="{5BD3B9DC-B876-3047-8F59-6569B42C8306}" type="presParOf" srcId="{125AA469-AF84-4CB2-8E04-B0C17538B92A}" destId="{DCD32CEF-FF3A-44B4-98D3-6738874BC12E}" srcOrd="3" destOrd="0" presId="urn:microsoft.com/office/officeart/2018/2/layout/IconVerticalSolidList"/>
    <dgm:cxn modelId="{1A975FF3-0838-6A43-A824-85C32F0FFFE6}" type="presParOf" srcId="{125AA469-AF84-4CB2-8E04-B0C17538B92A}" destId="{537B0CC7-F153-4B82-8751-65C5A6AB4BA7}" srcOrd="4" destOrd="0" presId="urn:microsoft.com/office/officeart/2018/2/layout/IconVerticalSolidList"/>
    <dgm:cxn modelId="{2BE23058-ABE9-E94F-9FE1-D4F035D586E8}" type="presParOf" srcId="{537B0CC7-F153-4B82-8751-65C5A6AB4BA7}" destId="{5337B924-B996-4BA7-A6D2-9C01271E64CE}" srcOrd="0" destOrd="0" presId="urn:microsoft.com/office/officeart/2018/2/layout/IconVerticalSolidList"/>
    <dgm:cxn modelId="{3B5ACE8B-8CE6-EF48-BAF5-D1B7D89BEFB6}" type="presParOf" srcId="{537B0CC7-F153-4B82-8751-65C5A6AB4BA7}" destId="{C084A1E1-0F3E-4E5B-8D96-D649A09229B5}" srcOrd="1" destOrd="0" presId="urn:microsoft.com/office/officeart/2018/2/layout/IconVerticalSolidList"/>
    <dgm:cxn modelId="{785AF422-B654-F64F-A45E-CD586BF2B13C}" type="presParOf" srcId="{537B0CC7-F153-4B82-8751-65C5A6AB4BA7}" destId="{A8A2D264-76A2-41C9-BB5C-56236017DBF0}" srcOrd="2" destOrd="0" presId="urn:microsoft.com/office/officeart/2018/2/layout/IconVerticalSolidList"/>
    <dgm:cxn modelId="{8EDCE7E3-BF3A-7C41-B708-8676897AA9D8}" type="presParOf" srcId="{537B0CC7-F153-4B82-8751-65C5A6AB4BA7}" destId="{7674F21D-AE7D-480E-A8C7-41D03006E422}" srcOrd="3" destOrd="0" presId="urn:microsoft.com/office/officeart/2018/2/layout/IconVerticalSolidList"/>
    <dgm:cxn modelId="{1F17E278-A5B7-5344-A762-1087597CA32B}" type="presParOf" srcId="{125AA469-AF84-4CB2-8E04-B0C17538B92A}" destId="{0FB23E10-B829-4A69-9E5E-EC1B871408B5}" srcOrd="5" destOrd="0" presId="urn:microsoft.com/office/officeart/2018/2/layout/IconVerticalSolidList"/>
    <dgm:cxn modelId="{CC08BD76-58E7-654D-A97C-8D823907B751}" type="presParOf" srcId="{125AA469-AF84-4CB2-8E04-B0C17538B92A}" destId="{B5FD55F0-642F-499C-966F-147E9B7BBB4D}" srcOrd="6" destOrd="0" presId="urn:microsoft.com/office/officeart/2018/2/layout/IconVerticalSolidList"/>
    <dgm:cxn modelId="{0D096DE8-4627-314C-ACD4-2A9B12E83453}" type="presParOf" srcId="{B5FD55F0-642F-499C-966F-147E9B7BBB4D}" destId="{83D8EA96-0463-45E0-A941-80CEB4684DAD}" srcOrd="0" destOrd="0" presId="urn:microsoft.com/office/officeart/2018/2/layout/IconVerticalSolidList"/>
    <dgm:cxn modelId="{F735254A-598D-E242-A294-FB0821F6F722}" type="presParOf" srcId="{B5FD55F0-642F-499C-966F-147E9B7BBB4D}" destId="{C7BF8C45-D2E0-46CD-A6AA-D28B25A51186}" srcOrd="1" destOrd="0" presId="urn:microsoft.com/office/officeart/2018/2/layout/IconVerticalSolidList"/>
    <dgm:cxn modelId="{82381004-E163-9546-8493-F1ECEEF05289}" type="presParOf" srcId="{B5FD55F0-642F-499C-966F-147E9B7BBB4D}" destId="{538FC67D-B092-482D-A576-E23F1EADFD56}" srcOrd="2" destOrd="0" presId="urn:microsoft.com/office/officeart/2018/2/layout/IconVerticalSolidList"/>
    <dgm:cxn modelId="{C75DC131-F3B3-6841-8D2B-1AAFE8D51416}" type="presParOf" srcId="{B5FD55F0-642F-499C-966F-147E9B7BBB4D}" destId="{DF8CAF55-DD66-4C2B-8129-59F66BE3C9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FCBAF5-CE2D-45AA-8CA2-A9CB59519F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46CDCD-0275-4F74-9906-412CE362016A}">
      <dgm:prSet custT="1"/>
      <dgm:spPr/>
      <dgm:t>
        <a:bodyPr/>
        <a:lstStyle/>
        <a:p>
          <a:pPr>
            <a:lnSpc>
              <a:spcPct val="100000"/>
            </a:lnSpc>
          </a:pPr>
          <a:r>
            <a:rPr lang="de-DE" sz="1200" b="0" dirty="0"/>
            <a:t>In Deutschland werden jährlich </a:t>
          </a:r>
          <a:r>
            <a:rPr lang="de-DE" sz="1200" b="1" dirty="0"/>
            <a:t>mindestens</a:t>
          </a:r>
          <a:r>
            <a:rPr lang="de-DE" sz="1200" b="0" dirty="0"/>
            <a:t> </a:t>
          </a:r>
          <a:r>
            <a:rPr lang="de-DE" sz="1200" b="1" dirty="0"/>
            <a:t>250</a:t>
          </a:r>
          <a:r>
            <a:rPr lang="de-DE" sz="1200" b="0" dirty="0"/>
            <a:t> neue Fälle von Peniskrebs diagnostiziert, die mit einer HPV-Infektion in Verbindung stehen.</a:t>
          </a:r>
          <a:r>
            <a:rPr lang="de-DE" sz="1200" b="0" baseline="30000" dirty="0"/>
            <a:t>8 </a:t>
          </a:r>
          <a:r>
            <a:rPr lang="de-DE" sz="1200" b="0" baseline="0" dirty="0"/>
            <a:t>Die geschätzte Inzidenz in Deutschland bei Männern liegt bei 0,4-1/100.000 Einwohner.</a:t>
          </a:r>
          <a:r>
            <a:rPr lang="de-DE" sz="1200" b="0" baseline="30000" dirty="0"/>
            <a:t>9</a:t>
          </a:r>
          <a:endParaRPr lang="en-US" sz="1200" dirty="0"/>
        </a:p>
      </dgm:t>
    </dgm:pt>
    <dgm:pt modelId="{2D3EAE56-D278-41E0-BBBD-1A0A9D025B57}" type="parTrans" cxnId="{64A85EB9-3ED8-4BA7-BE41-C94DABD52815}">
      <dgm:prSet/>
      <dgm:spPr/>
      <dgm:t>
        <a:bodyPr/>
        <a:lstStyle/>
        <a:p>
          <a:endParaRPr lang="en-US"/>
        </a:p>
      </dgm:t>
    </dgm:pt>
    <dgm:pt modelId="{127DAAEC-C4DB-4BC6-B7EE-91A6837D16B5}" type="sibTrans" cxnId="{64A85EB9-3ED8-4BA7-BE41-C94DABD52815}">
      <dgm:prSet/>
      <dgm:spPr/>
      <dgm:t>
        <a:bodyPr/>
        <a:lstStyle/>
        <a:p>
          <a:endParaRPr lang="en-US"/>
        </a:p>
      </dgm:t>
    </dgm:pt>
    <dgm:pt modelId="{7C02293D-714C-4686-B7FE-DA7056B96DAD}">
      <dgm:prSet custT="1"/>
      <dgm:spPr/>
      <dgm:t>
        <a:bodyPr/>
        <a:lstStyle/>
        <a:p>
          <a:pPr>
            <a:lnSpc>
              <a:spcPct val="100000"/>
            </a:lnSpc>
          </a:pPr>
          <a:r>
            <a:rPr lang="de-DE" sz="1200" b="1" dirty="0"/>
            <a:t>Peniskarzinom: </a:t>
          </a:r>
          <a:r>
            <a:rPr lang="de-DE" sz="1200" b="0" dirty="0"/>
            <a:t>Krebs, welcher im Penisgewebe beginnt, meistens an der Vorhaut oder Eichel.</a:t>
          </a:r>
          <a:endParaRPr lang="en-US" sz="1200" dirty="0"/>
        </a:p>
      </dgm:t>
    </dgm:pt>
    <dgm:pt modelId="{34E88F76-DB04-46AD-998A-9B28140EE1A3}" type="parTrans" cxnId="{5997FCBC-54D7-4B53-9C2F-89D8FA8D4248}">
      <dgm:prSet/>
      <dgm:spPr/>
      <dgm:t>
        <a:bodyPr/>
        <a:lstStyle/>
        <a:p>
          <a:endParaRPr lang="en-US"/>
        </a:p>
      </dgm:t>
    </dgm:pt>
    <dgm:pt modelId="{C9392DD4-E9E0-4DF6-8AE6-B09F7C834D9A}" type="sibTrans" cxnId="{5997FCBC-54D7-4B53-9C2F-89D8FA8D4248}">
      <dgm:prSet/>
      <dgm:spPr/>
      <dgm:t>
        <a:bodyPr/>
        <a:lstStyle/>
        <a:p>
          <a:endParaRPr lang="en-US"/>
        </a:p>
      </dgm:t>
    </dgm:pt>
    <dgm:pt modelId="{FDB40E39-FD43-4C4D-BC72-6BEB48CB46B2}">
      <dgm:prSet custT="1"/>
      <dgm:spPr/>
      <dgm:t>
        <a:bodyPr/>
        <a:lstStyle/>
        <a:p>
          <a:pPr>
            <a:lnSpc>
              <a:spcPct val="100000"/>
            </a:lnSpc>
          </a:pPr>
          <a:r>
            <a:rPr lang="de-DE" sz="1200" dirty="0"/>
            <a:t>Wird insbesondere durch die HPV-Typen 16 und 18 verursacht</a:t>
          </a:r>
          <a:r>
            <a:rPr lang="de-DE" sz="1200" dirty="0">
              <a:sym typeface="Wingdings" pitchFamily="2" charset="2"/>
            </a:rPr>
            <a:t> HPV-Impfung bietet signifikanten und sicheren Schutz</a:t>
          </a:r>
          <a:endParaRPr lang="en-US" sz="1200" dirty="0"/>
        </a:p>
      </dgm:t>
    </dgm:pt>
    <dgm:pt modelId="{D93BC12E-8E76-4DD9-9554-D6D96DE11302}" type="parTrans" cxnId="{C1F2C06F-92A1-44F3-ACA8-8C27370BA452}">
      <dgm:prSet/>
      <dgm:spPr/>
      <dgm:t>
        <a:bodyPr/>
        <a:lstStyle/>
        <a:p>
          <a:endParaRPr lang="en-US"/>
        </a:p>
      </dgm:t>
    </dgm:pt>
    <dgm:pt modelId="{7DE58B98-8CF8-4E7D-9BA4-ED83B8D17443}" type="sibTrans" cxnId="{C1F2C06F-92A1-44F3-ACA8-8C27370BA452}">
      <dgm:prSet/>
      <dgm:spPr/>
      <dgm:t>
        <a:bodyPr/>
        <a:lstStyle/>
        <a:p>
          <a:endParaRPr lang="en-US"/>
        </a:p>
      </dgm:t>
    </dgm:pt>
    <dgm:pt modelId="{5F3CCBF0-59F2-4A0D-B643-67C8A1A4A7D8}">
      <dgm:prSet custT="1"/>
      <dgm:spPr/>
      <dgm:t>
        <a:bodyPr/>
        <a:lstStyle/>
        <a:p>
          <a:pPr>
            <a:lnSpc>
              <a:spcPct val="100000"/>
            </a:lnSpc>
          </a:pPr>
          <a:r>
            <a:rPr lang="de-DE" sz="1200" dirty="0"/>
            <a:t>Behandlungen umfassen Operationen, Strahlen- und Chemotherapie, besonders wirksam bei frühzeitiger Erkennung.</a:t>
          </a:r>
          <a:endParaRPr lang="en-US" sz="1200" dirty="0"/>
        </a:p>
      </dgm:t>
    </dgm:pt>
    <dgm:pt modelId="{CED97A98-1A20-4A1E-8DB6-4747BDF754EC}" type="parTrans" cxnId="{F5366662-3C9A-46CC-A853-D404C2F77509}">
      <dgm:prSet/>
      <dgm:spPr/>
      <dgm:t>
        <a:bodyPr/>
        <a:lstStyle/>
        <a:p>
          <a:endParaRPr lang="en-US"/>
        </a:p>
      </dgm:t>
    </dgm:pt>
    <dgm:pt modelId="{CA82955B-30A2-4DA3-81BE-C10A1556AE5B}" type="sibTrans" cxnId="{F5366662-3C9A-46CC-A853-D404C2F77509}">
      <dgm:prSet/>
      <dgm:spPr/>
      <dgm:t>
        <a:bodyPr/>
        <a:lstStyle/>
        <a:p>
          <a:endParaRPr lang="en-US"/>
        </a:p>
      </dgm:t>
    </dgm:pt>
    <dgm:pt modelId="{125AA469-AF84-4CB2-8E04-B0C17538B92A}" type="pres">
      <dgm:prSet presAssocID="{57FCBAF5-CE2D-45AA-8CA2-A9CB59519F2F}" presName="root" presStyleCnt="0">
        <dgm:presLayoutVars>
          <dgm:dir/>
          <dgm:resizeHandles val="exact"/>
        </dgm:presLayoutVars>
      </dgm:prSet>
      <dgm:spPr/>
    </dgm:pt>
    <dgm:pt modelId="{14152E5A-E5FD-4425-93FD-2B6D98B45CE1}" type="pres">
      <dgm:prSet presAssocID="{7C02293D-714C-4686-B7FE-DA7056B96DAD}" presName="compNode" presStyleCnt="0"/>
      <dgm:spPr/>
    </dgm:pt>
    <dgm:pt modelId="{AEF04332-181C-4D90-A909-3D7C11038BC6}" type="pres">
      <dgm:prSet presAssocID="{7C02293D-714C-4686-B7FE-DA7056B96DAD}" presName="bgRect" presStyleLbl="bgShp" presStyleIdx="0" presStyleCnt="4"/>
      <dgm:spPr/>
    </dgm:pt>
    <dgm:pt modelId="{1B4A567F-8736-4361-B121-DE831E320CDD}" type="pres">
      <dgm:prSet presAssocID="{7C02293D-714C-4686-B7FE-DA7056B96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50000" b="-50000"/>
          </a:stretch>
        </a:blipFill>
      </dgm:spPr>
    </dgm:pt>
    <dgm:pt modelId="{4381EA82-5DF7-4F31-87D3-164E91BD4B09}" type="pres">
      <dgm:prSet presAssocID="{7C02293D-714C-4686-B7FE-DA7056B96DAD}" presName="spaceRect" presStyleCnt="0"/>
      <dgm:spPr/>
    </dgm:pt>
    <dgm:pt modelId="{90C93A7B-60EA-46A3-B55E-2AA2D46F2C70}" type="pres">
      <dgm:prSet presAssocID="{7C02293D-714C-4686-B7FE-DA7056B96DAD}" presName="parTx" presStyleLbl="revTx" presStyleIdx="0" presStyleCnt="4">
        <dgm:presLayoutVars>
          <dgm:chMax val="0"/>
          <dgm:chPref val="0"/>
        </dgm:presLayoutVars>
      </dgm:prSet>
      <dgm:spPr/>
    </dgm:pt>
    <dgm:pt modelId="{18CAA570-0F54-4FEB-8AA7-E564E4876DC1}" type="pres">
      <dgm:prSet presAssocID="{C9392DD4-E9E0-4DF6-8AE6-B09F7C834D9A}" presName="sibTrans" presStyleCnt="0"/>
      <dgm:spPr/>
    </dgm:pt>
    <dgm:pt modelId="{AC11AB23-796E-4B0E-BBBE-C4992EECF85D}" type="pres">
      <dgm:prSet presAssocID="{0646CDCD-0275-4F74-9906-412CE362016A}" presName="compNode" presStyleCnt="0"/>
      <dgm:spPr/>
    </dgm:pt>
    <dgm:pt modelId="{6C3AAA4D-946F-44D1-9C53-0C2D421FD5DB}" type="pres">
      <dgm:prSet presAssocID="{0646CDCD-0275-4F74-9906-412CE362016A}" presName="bgRect" presStyleLbl="bgShp" presStyleIdx="1" presStyleCnt="4" custLinFactNeighborY="1734"/>
      <dgm:spPr/>
    </dgm:pt>
    <dgm:pt modelId="{9049A8DA-0559-49F8-BBB4-CD6EACEEA00B}" type="pres">
      <dgm:prSet presAssocID="{0646CDCD-0275-4F74-9906-412CE362016A}"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arth Globe Americas"/>
        </a:ext>
      </dgm:extLst>
    </dgm:pt>
    <dgm:pt modelId="{97A49DCA-5CFB-4776-937A-BE206B3FDE5D}" type="pres">
      <dgm:prSet presAssocID="{0646CDCD-0275-4F74-9906-412CE362016A}" presName="spaceRect" presStyleCnt="0"/>
      <dgm:spPr/>
    </dgm:pt>
    <dgm:pt modelId="{A18CD096-E589-4273-9A62-3D087E7B4303}" type="pres">
      <dgm:prSet presAssocID="{0646CDCD-0275-4F74-9906-412CE362016A}" presName="parTx" presStyleLbl="revTx" presStyleIdx="1" presStyleCnt="4">
        <dgm:presLayoutVars>
          <dgm:chMax val="0"/>
          <dgm:chPref val="0"/>
        </dgm:presLayoutVars>
      </dgm:prSet>
      <dgm:spPr/>
    </dgm:pt>
    <dgm:pt modelId="{DCD32CEF-FF3A-44B4-98D3-6738874BC12E}" type="pres">
      <dgm:prSet presAssocID="{127DAAEC-C4DB-4BC6-B7EE-91A6837D16B5}" presName="sibTrans" presStyleCnt="0"/>
      <dgm:spPr/>
    </dgm:pt>
    <dgm:pt modelId="{537B0CC7-F153-4B82-8751-65C5A6AB4BA7}" type="pres">
      <dgm:prSet presAssocID="{FDB40E39-FD43-4C4D-BC72-6BEB48CB46B2}" presName="compNode" presStyleCnt="0"/>
      <dgm:spPr/>
    </dgm:pt>
    <dgm:pt modelId="{5337B924-B996-4BA7-A6D2-9C01271E64CE}" type="pres">
      <dgm:prSet presAssocID="{FDB40E39-FD43-4C4D-BC72-6BEB48CB46B2}" presName="bgRect" presStyleLbl="bgShp" presStyleIdx="2" presStyleCnt="4"/>
      <dgm:spPr/>
    </dgm:pt>
    <dgm:pt modelId="{C084A1E1-0F3E-4E5B-8D96-D649A09229B5}" type="pres">
      <dgm:prSet presAssocID="{FDB40E39-FD43-4C4D-BC72-6BEB48CB46B2}"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NA"/>
        </a:ext>
      </dgm:extLst>
    </dgm:pt>
    <dgm:pt modelId="{A8A2D264-76A2-41C9-BB5C-56236017DBF0}" type="pres">
      <dgm:prSet presAssocID="{FDB40E39-FD43-4C4D-BC72-6BEB48CB46B2}" presName="spaceRect" presStyleCnt="0"/>
      <dgm:spPr/>
    </dgm:pt>
    <dgm:pt modelId="{7674F21D-AE7D-480E-A8C7-41D03006E422}" type="pres">
      <dgm:prSet presAssocID="{FDB40E39-FD43-4C4D-BC72-6BEB48CB46B2}" presName="parTx" presStyleLbl="revTx" presStyleIdx="2" presStyleCnt="4">
        <dgm:presLayoutVars>
          <dgm:chMax val="0"/>
          <dgm:chPref val="0"/>
        </dgm:presLayoutVars>
      </dgm:prSet>
      <dgm:spPr/>
    </dgm:pt>
    <dgm:pt modelId="{0FB23E10-B829-4A69-9E5E-EC1B871408B5}" type="pres">
      <dgm:prSet presAssocID="{7DE58B98-8CF8-4E7D-9BA4-ED83B8D17443}" presName="sibTrans" presStyleCnt="0"/>
      <dgm:spPr/>
    </dgm:pt>
    <dgm:pt modelId="{B5FD55F0-642F-499C-966F-147E9B7BBB4D}" type="pres">
      <dgm:prSet presAssocID="{5F3CCBF0-59F2-4A0D-B643-67C8A1A4A7D8}" presName="compNode" presStyleCnt="0"/>
      <dgm:spPr/>
    </dgm:pt>
    <dgm:pt modelId="{83D8EA96-0463-45E0-A941-80CEB4684DAD}" type="pres">
      <dgm:prSet presAssocID="{5F3CCBF0-59F2-4A0D-B643-67C8A1A4A7D8}" presName="bgRect" presStyleLbl="bgShp" presStyleIdx="3" presStyleCnt="4"/>
      <dgm:spPr/>
    </dgm:pt>
    <dgm:pt modelId="{C7BF8C45-D2E0-46CD-A6AA-D28B25A51186}" type="pres">
      <dgm:prSet presAssocID="{5F3CCBF0-59F2-4A0D-B643-67C8A1A4A7D8}"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dgm:spPr>
    </dgm:pt>
    <dgm:pt modelId="{538FC67D-B092-482D-A576-E23F1EADFD56}" type="pres">
      <dgm:prSet presAssocID="{5F3CCBF0-59F2-4A0D-B643-67C8A1A4A7D8}" presName="spaceRect" presStyleCnt="0"/>
      <dgm:spPr/>
    </dgm:pt>
    <dgm:pt modelId="{DF8CAF55-DD66-4C2B-8129-59F66BE3C9F0}" type="pres">
      <dgm:prSet presAssocID="{5F3CCBF0-59F2-4A0D-B643-67C8A1A4A7D8}" presName="parTx" presStyleLbl="revTx" presStyleIdx="3" presStyleCnt="4">
        <dgm:presLayoutVars>
          <dgm:chMax val="0"/>
          <dgm:chPref val="0"/>
        </dgm:presLayoutVars>
      </dgm:prSet>
      <dgm:spPr/>
    </dgm:pt>
  </dgm:ptLst>
  <dgm:cxnLst>
    <dgm:cxn modelId="{77B75E23-25A4-944F-BB19-851A6206C4DA}" type="presOf" srcId="{7C02293D-714C-4686-B7FE-DA7056B96DAD}" destId="{90C93A7B-60EA-46A3-B55E-2AA2D46F2C70}" srcOrd="0" destOrd="0" presId="urn:microsoft.com/office/officeart/2018/2/layout/IconVerticalSolidList"/>
    <dgm:cxn modelId="{F5366662-3C9A-46CC-A853-D404C2F77509}" srcId="{57FCBAF5-CE2D-45AA-8CA2-A9CB59519F2F}" destId="{5F3CCBF0-59F2-4A0D-B643-67C8A1A4A7D8}" srcOrd="3" destOrd="0" parTransId="{CED97A98-1A20-4A1E-8DB6-4747BDF754EC}" sibTransId="{CA82955B-30A2-4DA3-81BE-C10A1556AE5B}"/>
    <dgm:cxn modelId="{C1F2C06F-92A1-44F3-ACA8-8C27370BA452}" srcId="{57FCBAF5-CE2D-45AA-8CA2-A9CB59519F2F}" destId="{FDB40E39-FD43-4C4D-BC72-6BEB48CB46B2}" srcOrd="2" destOrd="0" parTransId="{D93BC12E-8E76-4DD9-9554-D6D96DE11302}" sibTransId="{7DE58B98-8CF8-4E7D-9BA4-ED83B8D17443}"/>
    <dgm:cxn modelId="{41991791-5406-A24C-AFFB-E78F7C444C45}" type="presOf" srcId="{FDB40E39-FD43-4C4D-BC72-6BEB48CB46B2}" destId="{7674F21D-AE7D-480E-A8C7-41D03006E422}" srcOrd="0" destOrd="0" presId="urn:microsoft.com/office/officeart/2018/2/layout/IconVerticalSolidList"/>
    <dgm:cxn modelId="{8054B0AB-F9C3-9040-B340-8E4488A84FBC}" type="presOf" srcId="{0646CDCD-0275-4F74-9906-412CE362016A}" destId="{A18CD096-E589-4273-9A62-3D087E7B4303}" srcOrd="0" destOrd="0" presId="urn:microsoft.com/office/officeart/2018/2/layout/IconVerticalSolidList"/>
    <dgm:cxn modelId="{64A85EB9-3ED8-4BA7-BE41-C94DABD52815}" srcId="{57FCBAF5-CE2D-45AA-8CA2-A9CB59519F2F}" destId="{0646CDCD-0275-4F74-9906-412CE362016A}" srcOrd="1" destOrd="0" parTransId="{2D3EAE56-D278-41E0-BBBD-1A0A9D025B57}" sibTransId="{127DAAEC-C4DB-4BC6-B7EE-91A6837D16B5}"/>
    <dgm:cxn modelId="{5997FCBC-54D7-4B53-9C2F-89D8FA8D4248}" srcId="{57FCBAF5-CE2D-45AA-8CA2-A9CB59519F2F}" destId="{7C02293D-714C-4686-B7FE-DA7056B96DAD}" srcOrd="0" destOrd="0" parTransId="{34E88F76-DB04-46AD-998A-9B28140EE1A3}" sibTransId="{C9392DD4-E9E0-4DF6-8AE6-B09F7C834D9A}"/>
    <dgm:cxn modelId="{920F3FC1-B2AF-8D49-93BD-1EA76A89423A}" type="presOf" srcId="{57FCBAF5-CE2D-45AA-8CA2-A9CB59519F2F}" destId="{125AA469-AF84-4CB2-8E04-B0C17538B92A}" srcOrd="0" destOrd="0" presId="urn:microsoft.com/office/officeart/2018/2/layout/IconVerticalSolidList"/>
    <dgm:cxn modelId="{D0357DF0-81C0-1145-AB07-B57418DBC2FD}" type="presOf" srcId="{5F3CCBF0-59F2-4A0D-B643-67C8A1A4A7D8}" destId="{DF8CAF55-DD66-4C2B-8129-59F66BE3C9F0}" srcOrd="0" destOrd="0" presId="urn:microsoft.com/office/officeart/2018/2/layout/IconVerticalSolidList"/>
    <dgm:cxn modelId="{1DEAAF8F-872E-094D-9497-D6B63E40436B}" type="presParOf" srcId="{125AA469-AF84-4CB2-8E04-B0C17538B92A}" destId="{14152E5A-E5FD-4425-93FD-2B6D98B45CE1}" srcOrd="0" destOrd="0" presId="urn:microsoft.com/office/officeart/2018/2/layout/IconVerticalSolidList"/>
    <dgm:cxn modelId="{34D9A449-FF31-4449-AFBF-F07D8E45F6ED}" type="presParOf" srcId="{14152E5A-E5FD-4425-93FD-2B6D98B45CE1}" destId="{AEF04332-181C-4D90-A909-3D7C11038BC6}" srcOrd="0" destOrd="0" presId="urn:microsoft.com/office/officeart/2018/2/layout/IconVerticalSolidList"/>
    <dgm:cxn modelId="{B08FCAB0-715A-5847-87D4-5F562D19B954}" type="presParOf" srcId="{14152E5A-E5FD-4425-93FD-2B6D98B45CE1}" destId="{1B4A567F-8736-4361-B121-DE831E320CDD}" srcOrd="1" destOrd="0" presId="urn:microsoft.com/office/officeart/2018/2/layout/IconVerticalSolidList"/>
    <dgm:cxn modelId="{3966DDE0-3AE1-BB44-9B82-637B85484188}" type="presParOf" srcId="{14152E5A-E5FD-4425-93FD-2B6D98B45CE1}" destId="{4381EA82-5DF7-4F31-87D3-164E91BD4B09}" srcOrd="2" destOrd="0" presId="urn:microsoft.com/office/officeart/2018/2/layout/IconVerticalSolidList"/>
    <dgm:cxn modelId="{BFDFF03B-36F4-7A41-BA03-9DB1D5038B0C}" type="presParOf" srcId="{14152E5A-E5FD-4425-93FD-2B6D98B45CE1}" destId="{90C93A7B-60EA-46A3-B55E-2AA2D46F2C70}" srcOrd="3" destOrd="0" presId="urn:microsoft.com/office/officeart/2018/2/layout/IconVerticalSolidList"/>
    <dgm:cxn modelId="{63C93F93-A4A9-714E-B04E-0918B75F8C35}" type="presParOf" srcId="{125AA469-AF84-4CB2-8E04-B0C17538B92A}" destId="{18CAA570-0F54-4FEB-8AA7-E564E4876DC1}" srcOrd="1" destOrd="0" presId="urn:microsoft.com/office/officeart/2018/2/layout/IconVerticalSolidList"/>
    <dgm:cxn modelId="{9CC28E48-5F99-EE4A-8953-46FD7D70D0E7}" type="presParOf" srcId="{125AA469-AF84-4CB2-8E04-B0C17538B92A}" destId="{AC11AB23-796E-4B0E-BBBE-C4992EECF85D}" srcOrd="2" destOrd="0" presId="urn:microsoft.com/office/officeart/2018/2/layout/IconVerticalSolidList"/>
    <dgm:cxn modelId="{4F5C55C2-95B7-CF4B-B9F6-A95A1B802FE2}" type="presParOf" srcId="{AC11AB23-796E-4B0E-BBBE-C4992EECF85D}" destId="{6C3AAA4D-946F-44D1-9C53-0C2D421FD5DB}" srcOrd="0" destOrd="0" presId="urn:microsoft.com/office/officeart/2018/2/layout/IconVerticalSolidList"/>
    <dgm:cxn modelId="{14F02C9C-D09B-9E4A-BF0C-6F40E1C43991}" type="presParOf" srcId="{AC11AB23-796E-4B0E-BBBE-C4992EECF85D}" destId="{9049A8DA-0559-49F8-BBB4-CD6EACEEA00B}" srcOrd="1" destOrd="0" presId="urn:microsoft.com/office/officeart/2018/2/layout/IconVerticalSolidList"/>
    <dgm:cxn modelId="{B678FEFB-C436-1E48-BAA7-E7EF178F293A}" type="presParOf" srcId="{AC11AB23-796E-4B0E-BBBE-C4992EECF85D}" destId="{97A49DCA-5CFB-4776-937A-BE206B3FDE5D}" srcOrd="2" destOrd="0" presId="urn:microsoft.com/office/officeart/2018/2/layout/IconVerticalSolidList"/>
    <dgm:cxn modelId="{70FC4A1A-2F25-D649-AC41-01AE21E0086A}" type="presParOf" srcId="{AC11AB23-796E-4B0E-BBBE-C4992EECF85D}" destId="{A18CD096-E589-4273-9A62-3D087E7B4303}" srcOrd="3" destOrd="0" presId="urn:microsoft.com/office/officeart/2018/2/layout/IconVerticalSolidList"/>
    <dgm:cxn modelId="{5BD3B9DC-B876-3047-8F59-6569B42C8306}" type="presParOf" srcId="{125AA469-AF84-4CB2-8E04-B0C17538B92A}" destId="{DCD32CEF-FF3A-44B4-98D3-6738874BC12E}" srcOrd="3" destOrd="0" presId="urn:microsoft.com/office/officeart/2018/2/layout/IconVerticalSolidList"/>
    <dgm:cxn modelId="{1A975FF3-0838-6A43-A824-85C32F0FFFE6}" type="presParOf" srcId="{125AA469-AF84-4CB2-8E04-B0C17538B92A}" destId="{537B0CC7-F153-4B82-8751-65C5A6AB4BA7}" srcOrd="4" destOrd="0" presId="urn:microsoft.com/office/officeart/2018/2/layout/IconVerticalSolidList"/>
    <dgm:cxn modelId="{2BE23058-ABE9-E94F-9FE1-D4F035D586E8}" type="presParOf" srcId="{537B0CC7-F153-4B82-8751-65C5A6AB4BA7}" destId="{5337B924-B996-4BA7-A6D2-9C01271E64CE}" srcOrd="0" destOrd="0" presId="urn:microsoft.com/office/officeart/2018/2/layout/IconVerticalSolidList"/>
    <dgm:cxn modelId="{3B5ACE8B-8CE6-EF48-BAF5-D1B7D89BEFB6}" type="presParOf" srcId="{537B0CC7-F153-4B82-8751-65C5A6AB4BA7}" destId="{C084A1E1-0F3E-4E5B-8D96-D649A09229B5}" srcOrd="1" destOrd="0" presId="urn:microsoft.com/office/officeart/2018/2/layout/IconVerticalSolidList"/>
    <dgm:cxn modelId="{785AF422-B654-F64F-A45E-CD586BF2B13C}" type="presParOf" srcId="{537B0CC7-F153-4B82-8751-65C5A6AB4BA7}" destId="{A8A2D264-76A2-41C9-BB5C-56236017DBF0}" srcOrd="2" destOrd="0" presId="urn:microsoft.com/office/officeart/2018/2/layout/IconVerticalSolidList"/>
    <dgm:cxn modelId="{8EDCE7E3-BF3A-7C41-B708-8676897AA9D8}" type="presParOf" srcId="{537B0CC7-F153-4B82-8751-65C5A6AB4BA7}" destId="{7674F21D-AE7D-480E-A8C7-41D03006E422}" srcOrd="3" destOrd="0" presId="urn:microsoft.com/office/officeart/2018/2/layout/IconVerticalSolidList"/>
    <dgm:cxn modelId="{1F17E278-A5B7-5344-A762-1087597CA32B}" type="presParOf" srcId="{125AA469-AF84-4CB2-8E04-B0C17538B92A}" destId="{0FB23E10-B829-4A69-9E5E-EC1B871408B5}" srcOrd="5" destOrd="0" presId="urn:microsoft.com/office/officeart/2018/2/layout/IconVerticalSolidList"/>
    <dgm:cxn modelId="{CC08BD76-58E7-654D-A97C-8D823907B751}" type="presParOf" srcId="{125AA469-AF84-4CB2-8E04-B0C17538B92A}" destId="{B5FD55F0-642F-499C-966F-147E9B7BBB4D}" srcOrd="6" destOrd="0" presId="urn:microsoft.com/office/officeart/2018/2/layout/IconVerticalSolidList"/>
    <dgm:cxn modelId="{0D096DE8-4627-314C-ACD4-2A9B12E83453}" type="presParOf" srcId="{B5FD55F0-642F-499C-966F-147E9B7BBB4D}" destId="{83D8EA96-0463-45E0-A941-80CEB4684DAD}" srcOrd="0" destOrd="0" presId="urn:microsoft.com/office/officeart/2018/2/layout/IconVerticalSolidList"/>
    <dgm:cxn modelId="{F735254A-598D-E242-A294-FB0821F6F722}" type="presParOf" srcId="{B5FD55F0-642F-499C-966F-147E9B7BBB4D}" destId="{C7BF8C45-D2E0-46CD-A6AA-D28B25A51186}" srcOrd="1" destOrd="0" presId="urn:microsoft.com/office/officeart/2018/2/layout/IconVerticalSolidList"/>
    <dgm:cxn modelId="{82381004-E163-9546-8493-F1ECEEF05289}" type="presParOf" srcId="{B5FD55F0-642F-499C-966F-147E9B7BBB4D}" destId="{538FC67D-B092-482D-A576-E23F1EADFD56}" srcOrd="2" destOrd="0" presId="urn:microsoft.com/office/officeart/2018/2/layout/IconVerticalSolidList"/>
    <dgm:cxn modelId="{C75DC131-F3B3-6841-8D2B-1AAFE8D51416}" type="presParOf" srcId="{B5FD55F0-642F-499C-966F-147E9B7BBB4D}" destId="{DF8CAF55-DD66-4C2B-8129-59F66BE3C9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BB19-BEBD-5E48-B34F-CBD2CDEEE5F5}">
      <dsp:nvSpPr>
        <dsp:cNvPr id="0" name=""/>
        <dsp:cNvSpPr/>
      </dsp:nvSpPr>
      <dsp:spPr>
        <a:xfrm>
          <a:off x="83" y="1513558"/>
          <a:ext cx="1707312" cy="853656"/>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accent1">
                  <a:lumMod val="75000"/>
                </a:schemeClr>
              </a:solidFill>
            </a:rPr>
            <a:t>HPV-Typen</a:t>
          </a:r>
        </a:p>
      </dsp:txBody>
      <dsp:txXfrm>
        <a:off x="25086" y="1538561"/>
        <a:ext cx="1657306" cy="803650"/>
      </dsp:txXfrm>
    </dsp:sp>
    <dsp:sp modelId="{C2731327-1CE4-F344-BA31-28F3705CB66F}">
      <dsp:nvSpPr>
        <dsp:cNvPr id="0" name=""/>
        <dsp:cNvSpPr/>
      </dsp:nvSpPr>
      <dsp:spPr>
        <a:xfrm rot="19457599">
          <a:off x="1628346" y="1675162"/>
          <a:ext cx="841024" cy="39594"/>
        </a:xfrm>
        <a:custGeom>
          <a:avLst/>
          <a:gdLst/>
          <a:ahLst/>
          <a:cxnLst/>
          <a:rect l="0" t="0" r="0" b="0"/>
          <a:pathLst>
            <a:path>
              <a:moveTo>
                <a:pt x="0" y="19797"/>
              </a:moveTo>
              <a:lnTo>
                <a:pt x="841024" y="1979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027832" y="1673934"/>
        <a:ext cx="42051" cy="42051"/>
      </dsp:txXfrm>
    </dsp:sp>
    <dsp:sp modelId="{E8F2989C-F321-F94D-9C53-4966FDD62730}">
      <dsp:nvSpPr>
        <dsp:cNvPr id="0" name=""/>
        <dsp:cNvSpPr/>
      </dsp:nvSpPr>
      <dsp:spPr>
        <a:xfrm>
          <a:off x="2390321" y="1022705"/>
          <a:ext cx="1707312" cy="853656"/>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rgbClr val="96B22E"/>
              </a:solidFill>
            </a:rPr>
            <a:t>Hochrisiko</a:t>
          </a:r>
        </a:p>
        <a:p>
          <a:pPr marL="0" lvl="0" indent="0" algn="ctr" defTabSz="755650">
            <a:lnSpc>
              <a:spcPct val="90000"/>
            </a:lnSpc>
            <a:spcBef>
              <a:spcPct val="0"/>
            </a:spcBef>
            <a:spcAft>
              <a:spcPct val="35000"/>
            </a:spcAft>
            <a:buNone/>
          </a:pPr>
          <a:r>
            <a:rPr lang="de-DE" sz="1400" kern="1200" dirty="0">
              <a:solidFill>
                <a:srgbClr val="96B22E"/>
              </a:solidFill>
            </a:rPr>
            <a:t>(v.a. HPV 16 und 18)</a:t>
          </a:r>
        </a:p>
      </dsp:txBody>
      <dsp:txXfrm>
        <a:off x="2415324" y="1047708"/>
        <a:ext cx="1657306" cy="803650"/>
      </dsp:txXfrm>
    </dsp:sp>
    <dsp:sp modelId="{923FABE3-1238-9340-9646-8B2B5FFB82F9}">
      <dsp:nvSpPr>
        <dsp:cNvPr id="0" name=""/>
        <dsp:cNvSpPr/>
      </dsp:nvSpPr>
      <dsp:spPr>
        <a:xfrm>
          <a:off x="4097633" y="1429736"/>
          <a:ext cx="682925" cy="39594"/>
        </a:xfrm>
        <a:custGeom>
          <a:avLst/>
          <a:gdLst/>
          <a:ahLst/>
          <a:cxnLst/>
          <a:rect l="0" t="0" r="0" b="0"/>
          <a:pathLst>
            <a:path>
              <a:moveTo>
                <a:pt x="0" y="19797"/>
              </a:moveTo>
              <a:lnTo>
                <a:pt x="682925" y="1979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422023" y="1432460"/>
        <a:ext cx="34146" cy="34146"/>
      </dsp:txXfrm>
    </dsp:sp>
    <dsp:sp modelId="{3B254CEE-12F2-7844-B727-002F4E2DD84F}">
      <dsp:nvSpPr>
        <dsp:cNvPr id="0" name=""/>
        <dsp:cNvSpPr/>
      </dsp:nvSpPr>
      <dsp:spPr>
        <a:xfrm>
          <a:off x="4780558" y="1022705"/>
          <a:ext cx="1707312" cy="853656"/>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rgbClr val="96B22E"/>
              </a:solidFill>
            </a:rPr>
            <a:t>Krebs</a:t>
          </a:r>
        </a:p>
      </dsp:txBody>
      <dsp:txXfrm>
        <a:off x="4805561" y="1047708"/>
        <a:ext cx="1657306" cy="803650"/>
      </dsp:txXfrm>
    </dsp:sp>
    <dsp:sp modelId="{33B8F76D-B5D9-E94F-BAFD-9A5C1379752E}">
      <dsp:nvSpPr>
        <dsp:cNvPr id="0" name=""/>
        <dsp:cNvSpPr/>
      </dsp:nvSpPr>
      <dsp:spPr>
        <a:xfrm rot="2142401">
          <a:off x="1628346" y="2166015"/>
          <a:ext cx="841024" cy="39594"/>
        </a:xfrm>
        <a:custGeom>
          <a:avLst/>
          <a:gdLst/>
          <a:ahLst/>
          <a:cxnLst/>
          <a:rect l="0" t="0" r="0" b="0"/>
          <a:pathLst>
            <a:path>
              <a:moveTo>
                <a:pt x="0" y="19797"/>
              </a:moveTo>
              <a:lnTo>
                <a:pt x="841024" y="1979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027832" y="2164787"/>
        <a:ext cx="42051" cy="42051"/>
      </dsp:txXfrm>
    </dsp:sp>
    <dsp:sp modelId="{C2DF8448-0C80-6045-80C2-76B83D0D2B83}">
      <dsp:nvSpPr>
        <dsp:cNvPr id="0" name=""/>
        <dsp:cNvSpPr/>
      </dsp:nvSpPr>
      <dsp:spPr>
        <a:xfrm>
          <a:off x="2390321" y="2004410"/>
          <a:ext cx="1707312" cy="853656"/>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rgbClr val="96B22E"/>
              </a:solidFill>
            </a:rPr>
            <a:t>Niedrigrisiko</a:t>
          </a:r>
        </a:p>
        <a:p>
          <a:pPr marL="0" lvl="0" indent="0" algn="ctr" defTabSz="755650">
            <a:lnSpc>
              <a:spcPct val="90000"/>
            </a:lnSpc>
            <a:spcBef>
              <a:spcPct val="0"/>
            </a:spcBef>
            <a:spcAft>
              <a:spcPct val="35000"/>
            </a:spcAft>
            <a:buNone/>
          </a:pPr>
          <a:r>
            <a:rPr lang="de-DE" sz="1400" kern="1200" dirty="0">
              <a:solidFill>
                <a:srgbClr val="96B22E"/>
              </a:solidFill>
            </a:rPr>
            <a:t>(v.a. HPV 6 und 11)</a:t>
          </a:r>
        </a:p>
      </dsp:txBody>
      <dsp:txXfrm>
        <a:off x="2415324" y="2029413"/>
        <a:ext cx="1657306" cy="803650"/>
      </dsp:txXfrm>
    </dsp:sp>
    <dsp:sp modelId="{80D6B38A-5E04-AF4B-914C-80A8C0D0105F}">
      <dsp:nvSpPr>
        <dsp:cNvPr id="0" name=""/>
        <dsp:cNvSpPr/>
      </dsp:nvSpPr>
      <dsp:spPr>
        <a:xfrm>
          <a:off x="4097633" y="2411441"/>
          <a:ext cx="682925" cy="39594"/>
        </a:xfrm>
        <a:custGeom>
          <a:avLst/>
          <a:gdLst/>
          <a:ahLst/>
          <a:cxnLst/>
          <a:rect l="0" t="0" r="0" b="0"/>
          <a:pathLst>
            <a:path>
              <a:moveTo>
                <a:pt x="0" y="19797"/>
              </a:moveTo>
              <a:lnTo>
                <a:pt x="682925" y="1979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422023" y="2414165"/>
        <a:ext cx="34146" cy="34146"/>
      </dsp:txXfrm>
    </dsp:sp>
    <dsp:sp modelId="{5846963C-B990-0E4D-9C54-673C7F838E6A}">
      <dsp:nvSpPr>
        <dsp:cNvPr id="0" name=""/>
        <dsp:cNvSpPr/>
      </dsp:nvSpPr>
      <dsp:spPr>
        <a:xfrm>
          <a:off x="4780558" y="2004410"/>
          <a:ext cx="1707312" cy="853656"/>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rgbClr val="96B22E"/>
              </a:solidFill>
            </a:rPr>
            <a:t>Haut- und Genitalwarzen</a:t>
          </a:r>
        </a:p>
      </dsp:txBody>
      <dsp:txXfrm>
        <a:off x="4805561" y="2029413"/>
        <a:ext cx="1657306" cy="803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BB19-BEBD-5E48-B34F-CBD2CDEEE5F5}">
      <dsp:nvSpPr>
        <dsp:cNvPr id="0" name=""/>
        <dsp:cNvSpPr/>
      </dsp:nvSpPr>
      <dsp:spPr>
        <a:xfrm>
          <a:off x="460" y="1546305"/>
          <a:ext cx="1548140" cy="774070"/>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accent1">
                  <a:lumMod val="75000"/>
                </a:schemeClr>
              </a:solidFill>
            </a:rPr>
            <a:t>HPV-Typen</a:t>
          </a:r>
        </a:p>
      </dsp:txBody>
      <dsp:txXfrm>
        <a:off x="23132" y="1568977"/>
        <a:ext cx="1502796" cy="728726"/>
      </dsp:txXfrm>
    </dsp:sp>
    <dsp:sp modelId="{C2731327-1CE4-F344-BA31-28F3705CB66F}">
      <dsp:nvSpPr>
        <dsp:cNvPr id="0" name=""/>
        <dsp:cNvSpPr/>
      </dsp:nvSpPr>
      <dsp:spPr>
        <a:xfrm rot="19016302">
          <a:off x="1434440" y="1626032"/>
          <a:ext cx="847576" cy="35903"/>
        </a:xfrm>
        <a:custGeom>
          <a:avLst/>
          <a:gdLst/>
          <a:ahLst/>
          <a:cxnLst/>
          <a:rect l="0" t="0" r="0" b="0"/>
          <a:pathLst>
            <a:path>
              <a:moveTo>
                <a:pt x="0" y="17951"/>
              </a:moveTo>
              <a:lnTo>
                <a:pt x="847576" y="1795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837039" y="1622794"/>
        <a:ext cx="42378" cy="42378"/>
      </dsp:txXfrm>
    </dsp:sp>
    <dsp:sp modelId="{E8F2989C-F321-F94D-9C53-4966FDD62730}">
      <dsp:nvSpPr>
        <dsp:cNvPr id="0" name=""/>
        <dsp:cNvSpPr/>
      </dsp:nvSpPr>
      <dsp:spPr>
        <a:xfrm>
          <a:off x="2167857" y="967593"/>
          <a:ext cx="1548140" cy="774070"/>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rgbClr val="96B22E"/>
              </a:solidFill>
            </a:rPr>
            <a:t>Hochrisiko</a:t>
          </a:r>
        </a:p>
        <a:p>
          <a:pPr marL="0" lvl="0" indent="0" algn="ctr" defTabSz="755650">
            <a:lnSpc>
              <a:spcPct val="90000"/>
            </a:lnSpc>
            <a:spcBef>
              <a:spcPct val="0"/>
            </a:spcBef>
            <a:spcAft>
              <a:spcPct val="35000"/>
            </a:spcAft>
            <a:buNone/>
          </a:pPr>
          <a:r>
            <a:rPr lang="de-DE" sz="1400" kern="1200" dirty="0">
              <a:solidFill>
                <a:srgbClr val="96B22E"/>
              </a:solidFill>
            </a:rPr>
            <a:t>(v.a. HPV 16 und 18)</a:t>
          </a:r>
        </a:p>
      </dsp:txBody>
      <dsp:txXfrm>
        <a:off x="2190529" y="990265"/>
        <a:ext cx="1502796" cy="728726"/>
      </dsp:txXfrm>
    </dsp:sp>
    <dsp:sp modelId="{923FABE3-1238-9340-9646-8B2B5FFB82F9}">
      <dsp:nvSpPr>
        <dsp:cNvPr id="0" name=""/>
        <dsp:cNvSpPr/>
      </dsp:nvSpPr>
      <dsp:spPr>
        <a:xfrm>
          <a:off x="3715997" y="1336676"/>
          <a:ext cx="619256" cy="35903"/>
        </a:xfrm>
        <a:custGeom>
          <a:avLst/>
          <a:gdLst/>
          <a:ahLst/>
          <a:cxnLst/>
          <a:rect l="0" t="0" r="0" b="0"/>
          <a:pathLst>
            <a:path>
              <a:moveTo>
                <a:pt x="0" y="17951"/>
              </a:moveTo>
              <a:lnTo>
                <a:pt x="619256" y="1795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10144" y="1339146"/>
        <a:ext cx="30962" cy="30962"/>
      </dsp:txXfrm>
    </dsp:sp>
    <dsp:sp modelId="{3B254CEE-12F2-7844-B727-002F4E2DD84F}">
      <dsp:nvSpPr>
        <dsp:cNvPr id="0" name=""/>
        <dsp:cNvSpPr/>
      </dsp:nvSpPr>
      <dsp:spPr>
        <a:xfrm>
          <a:off x="4335253" y="967593"/>
          <a:ext cx="1548140" cy="774070"/>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rgbClr val="96B22E"/>
              </a:solidFill>
            </a:rPr>
            <a:t>Krebs</a:t>
          </a:r>
        </a:p>
      </dsp:txBody>
      <dsp:txXfrm>
        <a:off x="4357925" y="990265"/>
        <a:ext cx="1502796" cy="728726"/>
      </dsp:txXfrm>
    </dsp:sp>
    <dsp:sp modelId="{33B8F76D-B5D9-E94F-BAFD-9A5C1379752E}">
      <dsp:nvSpPr>
        <dsp:cNvPr id="0" name=""/>
        <dsp:cNvSpPr/>
      </dsp:nvSpPr>
      <dsp:spPr>
        <a:xfrm rot="2168054">
          <a:off x="1474854" y="2141457"/>
          <a:ext cx="766749" cy="35903"/>
        </a:xfrm>
        <a:custGeom>
          <a:avLst/>
          <a:gdLst/>
          <a:ahLst/>
          <a:cxnLst/>
          <a:rect l="0" t="0" r="0" b="0"/>
          <a:pathLst>
            <a:path>
              <a:moveTo>
                <a:pt x="0" y="17951"/>
              </a:moveTo>
              <a:lnTo>
                <a:pt x="766749" y="1795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839060" y="2140239"/>
        <a:ext cx="38337" cy="38337"/>
      </dsp:txXfrm>
    </dsp:sp>
    <dsp:sp modelId="{C2DF8448-0C80-6045-80C2-76B83D0D2B83}">
      <dsp:nvSpPr>
        <dsp:cNvPr id="0" name=""/>
        <dsp:cNvSpPr/>
      </dsp:nvSpPr>
      <dsp:spPr>
        <a:xfrm>
          <a:off x="2167857" y="1871865"/>
          <a:ext cx="1897307" cy="1027222"/>
        </a:xfrm>
        <a:prstGeom prst="roundRect">
          <a:avLst>
            <a:gd name="adj" fmla="val 10000"/>
          </a:avLst>
        </a:prstGeom>
        <a:solidFill>
          <a:schemeClr val="accent1">
            <a:lumMod val="75000"/>
          </a:schemeClr>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chemeClr val="bg1"/>
              </a:solidFill>
            </a:rPr>
            <a:t>Niedrigrisiko</a:t>
          </a:r>
        </a:p>
        <a:p>
          <a:pPr marL="0" lvl="0" indent="0" algn="ctr" defTabSz="755650">
            <a:lnSpc>
              <a:spcPct val="90000"/>
            </a:lnSpc>
            <a:spcBef>
              <a:spcPct val="0"/>
            </a:spcBef>
            <a:spcAft>
              <a:spcPct val="35000"/>
            </a:spcAft>
            <a:buNone/>
          </a:pPr>
          <a:r>
            <a:rPr lang="de-DE" sz="1400" kern="1200" dirty="0">
              <a:solidFill>
                <a:schemeClr val="bg1"/>
              </a:solidFill>
            </a:rPr>
            <a:t>(v.a. HPV 6 und 11)</a:t>
          </a:r>
        </a:p>
      </dsp:txBody>
      <dsp:txXfrm>
        <a:off x="2197943" y="1901951"/>
        <a:ext cx="1837135" cy="967050"/>
      </dsp:txXfrm>
    </dsp:sp>
    <dsp:sp modelId="{80D6B38A-5E04-AF4B-914C-80A8C0D0105F}">
      <dsp:nvSpPr>
        <dsp:cNvPr id="0" name=""/>
        <dsp:cNvSpPr/>
      </dsp:nvSpPr>
      <dsp:spPr>
        <a:xfrm>
          <a:off x="4065165" y="2367525"/>
          <a:ext cx="619256" cy="35903"/>
        </a:xfrm>
        <a:custGeom>
          <a:avLst/>
          <a:gdLst/>
          <a:ahLst/>
          <a:cxnLst/>
          <a:rect l="0" t="0" r="0" b="0"/>
          <a:pathLst>
            <a:path>
              <a:moveTo>
                <a:pt x="0" y="17951"/>
              </a:moveTo>
              <a:lnTo>
                <a:pt x="619256" y="1795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359312" y="2369995"/>
        <a:ext cx="30962" cy="30962"/>
      </dsp:txXfrm>
    </dsp:sp>
    <dsp:sp modelId="{5846963C-B990-0E4D-9C54-673C7F838E6A}">
      <dsp:nvSpPr>
        <dsp:cNvPr id="0" name=""/>
        <dsp:cNvSpPr/>
      </dsp:nvSpPr>
      <dsp:spPr>
        <a:xfrm>
          <a:off x="4684421" y="1857773"/>
          <a:ext cx="1803072" cy="1055406"/>
        </a:xfrm>
        <a:prstGeom prst="roundRect">
          <a:avLst>
            <a:gd name="adj" fmla="val 10000"/>
          </a:avLst>
        </a:prstGeom>
        <a:solidFill>
          <a:schemeClr val="accent1">
            <a:lumMod val="75000"/>
          </a:schemeClr>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rPr>
            <a:t>Haut- und Genitalwarzen</a:t>
          </a:r>
        </a:p>
      </dsp:txBody>
      <dsp:txXfrm>
        <a:off x="4715333" y="1888685"/>
        <a:ext cx="1741248" cy="993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BB19-BEBD-5E48-B34F-CBD2CDEEE5F5}">
      <dsp:nvSpPr>
        <dsp:cNvPr id="0" name=""/>
        <dsp:cNvSpPr/>
      </dsp:nvSpPr>
      <dsp:spPr>
        <a:xfrm>
          <a:off x="1783" y="1544789"/>
          <a:ext cx="1616357" cy="808178"/>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chemeClr val="accent1">
                  <a:lumMod val="75000"/>
                </a:schemeClr>
              </a:solidFill>
            </a:rPr>
            <a:t>HPV-Typen</a:t>
          </a:r>
        </a:p>
      </dsp:txBody>
      <dsp:txXfrm>
        <a:off x="25454" y="1568460"/>
        <a:ext cx="1569015" cy="760836"/>
      </dsp:txXfrm>
    </dsp:sp>
    <dsp:sp modelId="{C2731327-1CE4-F344-BA31-28F3705CB66F}">
      <dsp:nvSpPr>
        <dsp:cNvPr id="0" name=""/>
        <dsp:cNvSpPr/>
      </dsp:nvSpPr>
      <dsp:spPr>
        <a:xfrm rot="19428011">
          <a:off x="1540808" y="1693538"/>
          <a:ext cx="801205" cy="37485"/>
        </a:xfrm>
        <a:custGeom>
          <a:avLst/>
          <a:gdLst/>
          <a:ahLst/>
          <a:cxnLst/>
          <a:rect l="0" t="0" r="0" b="0"/>
          <a:pathLst>
            <a:path>
              <a:moveTo>
                <a:pt x="0" y="18742"/>
              </a:moveTo>
              <a:lnTo>
                <a:pt x="801205" y="1874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21381" y="1692250"/>
        <a:ext cx="40060" cy="40060"/>
      </dsp:txXfrm>
    </dsp:sp>
    <dsp:sp modelId="{E8F2989C-F321-F94D-9C53-4966FDD62730}">
      <dsp:nvSpPr>
        <dsp:cNvPr id="0" name=""/>
        <dsp:cNvSpPr/>
      </dsp:nvSpPr>
      <dsp:spPr>
        <a:xfrm>
          <a:off x="2264683" y="918557"/>
          <a:ext cx="1768310" cy="1114251"/>
        </a:xfrm>
        <a:prstGeom prst="roundRect">
          <a:avLst>
            <a:gd name="adj" fmla="val 10000"/>
          </a:avLst>
        </a:prstGeom>
        <a:solidFill>
          <a:schemeClr val="accent1">
            <a:lumMod val="75000"/>
          </a:schemeClr>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chemeClr val="bg1"/>
              </a:solidFill>
            </a:rPr>
            <a:t>Hochrisiko</a:t>
          </a:r>
        </a:p>
        <a:p>
          <a:pPr marL="0" lvl="0" indent="0" algn="ctr" defTabSz="755650">
            <a:lnSpc>
              <a:spcPct val="90000"/>
            </a:lnSpc>
            <a:spcBef>
              <a:spcPct val="0"/>
            </a:spcBef>
            <a:spcAft>
              <a:spcPct val="35000"/>
            </a:spcAft>
            <a:buNone/>
          </a:pPr>
          <a:r>
            <a:rPr lang="de-DE" sz="1400" kern="1200" dirty="0">
              <a:solidFill>
                <a:schemeClr val="bg1"/>
              </a:solidFill>
            </a:rPr>
            <a:t>(v.a. HPV 16 und 18)</a:t>
          </a:r>
        </a:p>
      </dsp:txBody>
      <dsp:txXfrm>
        <a:off x="2297318" y="951192"/>
        <a:ext cx="1703040" cy="1048981"/>
      </dsp:txXfrm>
    </dsp:sp>
    <dsp:sp modelId="{923FABE3-1238-9340-9646-8B2B5FFB82F9}">
      <dsp:nvSpPr>
        <dsp:cNvPr id="0" name=""/>
        <dsp:cNvSpPr/>
      </dsp:nvSpPr>
      <dsp:spPr>
        <a:xfrm>
          <a:off x="4032994" y="1456941"/>
          <a:ext cx="646542" cy="37485"/>
        </a:xfrm>
        <a:custGeom>
          <a:avLst/>
          <a:gdLst/>
          <a:ahLst/>
          <a:cxnLst/>
          <a:rect l="0" t="0" r="0" b="0"/>
          <a:pathLst>
            <a:path>
              <a:moveTo>
                <a:pt x="0" y="18742"/>
              </a:moveTo>
              <a:lnTo>
                <a:pt x="646542" y="1874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340101" y="1459520"/>
        <a:ext cx="32327" cy="32327"/>
      </dsp:txXfrm>
    </dsp:sp>
    <dsp:sp modelId="{3B254CEE-12F2-7844-B727-002F4E2DD84F}">
      <dsp:nvSpPr>
        <dsp:cNvPr id="0" name=""/>
        <dsp:cNvSpPr/>
      </dsp:nvSpPr>
      <dsp:spPr>
        <a:xfrm>
          <a:off x="4679536" y="901573"/>
          <a:ext cx="1806634" cy="1148219"/>
        </a:xfrm>
        <a:prstGeom prst="roundRect">
          <a:avLst>
            <a:gd name="adj" fmla="val 10000"/>
          </a:avLst>
        </a:prstGeom>
        <a:solidFill>
          <a:schemeClr val="accent1">
            <a:lumMod val="75000"/>
          </a:schemeClr>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chemeClr val="bg1"/>
              </a:solidFill>
            </a:rPr>
            <a:t>Krebs</a:t>
          </a:r>
        </a:p>
      </dsp:txBody>
      <dsp:txXfrm>
        <a:off x="4713166" y="935203"/>
        <a:ext cx="1739374" cy="1080959"/>
      </dsp:txXfrm>
    </dsp:sp>
    <dsp:sp modelId="{33B8F76D-B5D9-E94F-BAFD-9A5C1379752E}">
      <dsp:nvSpPr>
        <dsp:cNvPr id="0" name=""/>
        <dsp:cNvSpPr/>
      </dsp:nvSpPr>
      <dsp:spPr>
        <a:xfrm rot="2645143">
          <a:off x="1491360" y="2243251"/>
          <a:ext cx="900101" cy="37485"/>
        </a:xfrm>
        <a:custGeom>
          <a:avLst/>
          <a:gdLst/>
          <a:ahLst/>
          <a:cxnLst/>
          <a:rect l="0" t="0" r="0" b="0"/>
          <a:pathLst>
            <a:path>
              <a:moveTo>
                <a:pt x="0" y="18742"/>
              </a:moveTo>
              <a:lnTo>
                <a:pt x="900101" y="1874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918909" y="2239491"/>
        <a:ext cx="45005" cy="45005"/>
      </dsp:txXfrm>
    </dsp:sp>
    <dsp:sp modelId="{C2DF8448-0C80-6045-80C2-76B83D0D2B83}">
      <dsp:nvSpPr>
        <dsp:cNvPr id="0" name=""/>
        <dsp:cNvSpPr/>
      </dsp:nvSpPr>
      <dsp:spPr>
        <a:xfrm>
          <a:off x="2264683" y="2171020"/>
          <a:ext cx="1616357" cy="808178"/>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rgbClr val="96B22E"/>
              </a:solidFill>
            </a:rPr>
            <a:t>Niedrigrisiko</a:t>
          </a:r>
        </a:p>
        <a:p>
          <a:pPr marL="0" lvl="0" indent="0" algn="ctr" defTabSz="755650">
            <a:lnSpc>
              <a:spcPct val="90000"/>
            </a:lnSpc>
            <a:spcBef>
              <a:spcPct val="0"/>
            </a:spcBef>
            <a:spcAft>
              <a:spcPct val="35000"/>
            </a:spcAft>
            <a:buNone/>
          </a:pPr>
          <a:r>
            <a:rPr lang="de-DE" sz="1400" kern="1200" dirty="0">
              <a:solidFill>
                <a:srgbClr val="96B22E"/>
              </a:solidFill>
            </a:rPr>
            <a:t>(v.a. HPV 6 und 11)</a:t>
          </a:r>
        </a:p>
      </dsp:txBody>
      <dsp:txXfrm>
        <a:off x="2288354" y="2194691"/>
        <a:ext cx="1569015" cy="760836"/>
      </dsp:txXfrm>
    </dsp:sp>
    <dsp:sp modelId="{80D6B38A-5E04-AF4B-914C-80A8C0D0105F}">
      <dsp:nvSpPr>
        <dsp:cNvPr id="0" name=""/>
        <dsp:cNvSpPr/>
      </dsp:nvSpPr>
      <dsp:spPr>
        <a:xfrm>
          <a:off x="3881040" y="2556367"/>
          <a:ext cx="646542" cy="37485"/>
        </a:xfrm>
        <a:custGeom>
          <a:avLst/>
          <a:gdLst/>
          <a:ahLst/>
          <a:cxnLst/>
          <a:rect l="0" t="0" r="0" b="0"/>
          <a:pathLst>
            <a:path>
              <a:moveTo>
                <a:pt x="0" y="18742"/>
              </a:moveTo>
              <a:lnTo>
                <a:pt x="646542" y="1874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188148" y="2558946"/>
        <a:ext cx="32327" cy="32327"/>
      </dsp:txXfrm>
    </dsp:sp>
    <dsp:sp modelId="{5846963C-B990-0E4D-9C54-673C7F838E6A}">
      <dsp:nvSpPr>
        <dsp:cNvPr id="0" name=""/>
        <dsp:cNvSpPr/>
      </dsp:nvSpPr>
      <dsp:spPr>
        <a:xfrm>
          <a:off x="4527583" y="2171020"/>
          <a:ext cx="1616357" cy="808178"/>
        </a:xfrm>
        <a:prstGeom prst="roundRect">
          <a:avLst>
            <a:gd name="adj" fmla="val 10000"/>
          </a:avLst>
        </a:prstGeom>
        <a:solidFill>
          <a:srgbClr val="DEEEC3"/>
        </a:solidFill>
        <a:ln w="19050" cap="rnd" cmpd="sng" algn="ctr">
          <a:solidFill>
            <a:srgbClr val="96B2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solidFill>
                <a:srgbClr val="96B22E"/>
              </a:solidFill>
            </a:rPr>
            <a:t>Haut- und Genitalwarzen</a:t>
          </a:r>
        </a:p>
      </dsp:txBody>
      <dsp:txXfrm>
        <a:off x="4551254" y="2194691"/>
        <a:ext cx="1569015" cy="760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4332-181C-4D90-A909-3D7C11038BC6}">
      <dsp:nvSpPr>
        <dsp:cNvPr id="0" name=""/>
        <dsp:cNvSpPr/>
      </dsp:nvSpPr>
      <dsp:spPr>
        <a:xfrm>
          <a:off x="0" y="1965"/>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A567F-8736-4361-B121-DE831E320CDD}">
      <dsp:nvSpPr>
        <dsp:cNvPr id="0" name=""/>
        <dsp:cNvSpPr/>
      </dsp:nvSpPr>
      <dsp:spPr>
        <a:xfrm>
          <a:off x="301272" y="226051"/>
          <a:ext cx="547767" cy="5477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93A7B-60EA-46A3-B55E-2AA2D46F2C70}">
      <dsp:nvSpPr>
        <dsp:cNvPr id="0" name=""/>
        <dsp:cNvSpPr/>
      </dsp:nvSpPr>
      <dsp:spPr>
        <a:xfrm>
          <a:off x="1150311" y="1965"/>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622300">
            <a:lnSpc>
              <a:spcPct val="100000"/>
            </a:lnSpc>
            <a:spcBef>
              <a:spcPct val="0"/>
            </a:spcBef>
            <a:spcAft>
              <a:spcPct val="35000"/>
            </a:spcAft>
            <a:buNone/>
          </a:pPr>
          <a:r>
            <a:rPr lang="de-DE" sz="1400" b="1" kern="1200" dirty="0"/>
            <a:t>Zervixkarzinom: </a:t>
          </a:r>
          <a:r>
            <a:rPr lang="de-DE" sz="1400" kern="1200" dirty="0"/>
            <a:t>Gebärmutterhalskrebs entsteht im unteren Teil des Uterus, der auf den Scheideneingang mündet.</a:t>
          </a:r>
          <a:endParaRPr lang="en-US" sz="1400" kern="1200" dirty="0"/>
        </a:p>
      </dsp:txBody>
      <dsp:txXfrm>
        <a:off x="1150311" y="1965"/>
        <a:ext cx="4808094" cy="995940"/>
      </dsp:txXfrm>
    </dsp:sp>
    <dsp:sp modelId="{6C3AAA4D-946F-44D1-9C53-0C2D421FD5DB}">
      <dsp:nvSpPr>
        <dsp:cNvPr id="0" name=""/>
        <dsp:cNvSpPr/>
      </dsp:nvSpPr>
      <dsp:spPr>
        <a:xfrm>
          <a:off x="0" y="1246890"/>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A8DA-0559-49F8-BBB4-CD6EACEEA00B}">
      <dsp:nvSpPr>
        <dsp:cNvPr id="0" name=""/>
        <dsp:cNvSpPr/>
      </dsp:nvSpPr>
      <dsp:spPr>
        <a:xfrm>
          <a:off x="301272" y="1470977"/>
          <a:ext cx="547767" cy="547767"/>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CD096-E589-4273-9A62-3D087E7B4303}">
      <dsp:nvSpPr>
        <dsp:cNvPr id="0" name=""/>
        <dsp:cNvSpPr/>
      </dsp:nvSpPr>
      <dsp:spPr>
        <a:xfrm>
          <a:off x="1150311" y="1246890"/>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622300">
            <a:lnSpc>
              <a:spcPct val="100000"/>
            </a:lnSpc>
            <a:spcBef>
              <a:spcPct val="0"/>
            </a:spcBef>
            <a:spcAft>
              <a:spcPct val="35000"/>
            </a:spcAft>
            <a:buNone/>
          </a:pPr>
          <a:r>
            <a:rPr lang="de-DE" sz="1400" kern="1200" dirty="0"/>
            <a:t>Der größte Anteil der Tumoren weltweit entfällt auf das Zervixkarzinom mit etwa </a:t>
          </a:r>
          <a:r>
            <a:rPr lang="de-DE" sz="1400" b="1" kern="1200" dirty="0"/>
            <a:t>660.000</a:t>
          </a:r>
          <a:r>
            <a:rPr lang="de-DE" sz="1400" kern="1200" dirty="0"/>
            <a:t> Neuerkrankungen (2022), wobei </a:t>
          </a:r>
          <a:r>
            <a:rPr lang="de-DE" sz="1400" b="1" kern="1200" dirty="0"/>
            <a:t>350.000</a:t>
          </a:r>
          <a:r>
            <a:rPr lang="de-DE" sz="1400" kern="1200" dirty="0"/>
            <a:t> Menschen daran verstarben.</a:t>
          </a:r>
          <a:r>
            <a:rPr lang="de-DE" sz="1400" kern="1200" baseline="30000" dirty="0"/>
            <a:t>3</a:t>
          </a:r>
          <a:endParaRPr lang="en-US" sz="1400" kern="1200" dirty="0"/>
        </a:p>
      </dsp:txBody>
      <dsp:txXfrm>
        <a:off x="1150311" y="1246890"/>
        <a:ext cx="4808094" cy="995940"/>
      </dsp:txXfrm>
    </dsp:sp>
    <dsp:sp modelId="{5337B924-B996-4BA7-A6D2-9C01271E64CE}">
      <dsp:nvSpPr>
        <dsp:cNvPr id="0" name=""/>
        <dsp:cNvSpPr/>
      </dsp:nvSpPr>
      <dsp:spPr>
        <a:xfrm>
          <a:off x="0" y="2491816"/>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4A1E1-0F3E-4E5B-8D96-D649A09229B5}">
      <dsp:nvSpPr>
        <dsp:cNvPr id="0" name=""/>
        <dsp:cNvSpPr/>
      </dsp:nvSpPr>
      <dsp:spPr>
        <a:xfrm>
          <a:off x="301272" y="2715903"/>
          <a:ext cx="547767" cy="54776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F21D-AE7D-480E-A8C7-41D03006E422}">
      <dsp:nvSpPr>
        <dsp:cNvPr id="0" name=""/>
        <dsp:cNvSpPr/>
      </dsp:nvSpPr>
      <dsp:spPr>
        <a:xfrm>
          <a:off x="1150311" y="2491816"/>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622300">
            <a:lnSpc>
              <a:spcPct val="100000"/>
            </a:lnSpc>
            <a:spcBef>
              <a:spcPct val="0"/>
            </a:spcBef>
            <a:spcAft>
              <a:spcPct val="35000"/>
            </a:spcAft>
            <a:buNone/>
          </a:pPr>
          <a:r>
            <a:rPr lang="de-DE" sz="1400" kern="1200" dirty="0"/>
            <a:t>Häufigste HPV-Typen, die zu Gebärmutterhalskrebs führen: </a:t>
          </a:r>
          <a:r>
            <a:rPr lang="de-DE" sz="1400" b="1" kern="1200" dirty="0"/>
            <a:t>16</a:t>
          </a:r>
          <a:r>
            <a:rPr lang="de-DE" sz="1400" kern="1200" dirty="0"/>
            <a:t>, </a:t>
          </a:r>
          <a:r>
            <a:rPr lang="de-DE" sz="1400" b="1" kern="1200" dirty="0"/>
            <a:t>18</a:t>
          </a:r>
          <a:r>
            <a:rPr lang="de-DE" sz="1400" kern="1200" dirty="0"/>
            <a:t>, 31, 33, 45, 52, 58</a:t>
          </a:r>
          <a:r>
            <a:rPr lang="de-DE" sz="1400" kern="1200" dirty="0">
              <a:sym typeface="Wingdings" pitchFamily="2" charset="2"/>
            </a:rPr>
            <a:t> HPV-Impfung bietet signifikanten und sicheren Schutz</a:t>
          </a:r>
          <a:endParaRPr lang="en-US" sz="1400" kern="1200" dirty="0"/>
        </a:p>
      </dsp:txBody>
      <dsp:txXfrm>
        <a:off x="1150311" y="2491816"/>
        <a:ext cx="4808094" cy="995940"/>
      </dsp:txXfrm>
    </dsp:sp>
    <dsp:sp modelId="{83D8EA96-0463-45E0-A941-80CEB4684DAD}">
      <dsp:nvSpPr>
        <dsp:cNvPr id="0" name=""/>
        <dsp:cNvSpPr/>
      </dsp:nvSpPr>
      <dsp:spPr>
        <a:xfrm>
          <a:off x="0" y="3736742"/>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F8C45-D2E0-46CD-A6AA-D28B25A51186}">
      <dsp:nvSpPr>
        <dsp:cNvPr id="0" name=""/>
        <dsp:cNvSpPr/>
      </dsp:nvSpPr>
      <dsp:spPr>
        <a:xfrm>
          <a:off x="301272" y="3960828"/>
          <a:ext cx="547767" cy="547767"/>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CAF55-DD66-4C2B-8129-59F66BE3C9F0}">
      <dsp:nvSpPr>
        <dsp:cNvPr id="0" name=""/>
        <dsp:cNvSpPr/>
      </dsp:nvSpPr>
      <dsp:spPr>
        <a:xfrm>
          <a:off x="1150311" y="3736742"/>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622300">
            <a:lnSpc>
              <a:spcPct val="100000"/>
            </a:lnSpc>
            <a:spcBef>
              <a:spcPct val="0"/>
            </a:spcBef>
            <a:spcAft>
              <a:spcPct val="35000"/>
            </a:spcAft>
            <a:buNone/>
          </a:pPr>
          <a:r>
            <a:rPr lang="de-DE" sz="1400" kern="1200" dirty="0"/>
            <a:t>Behandlungen umfassen Operationen, Strahlen- und Chemotherapie, besonders wirksam bei frühzeitiger Erkennung.</a:t>
          </a:r>
          <a:endParaRPr lang="en-US" sz="1400" kern="1200" dirty="0"/>
        </a:p>
      </dsp:txBody>
      <dsp:txXfrm>
        <a:off x="1150311" y="3736742"/>
        <a:ext cx="4808094" cy="995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4332-181C-4D90-A909-3D7C11038BC6}">
      <dsp:nvSpPr>
        <dsp:cNvPr id="0" name=""/>
        <dsp:cNvSpPr/>
      </dsp:nvSpPr>
      <dsp:spPr>
        <a:xfrm>
          <a:off x="0" y="58743"/>
          <a:ext cx="5995969" cy="1015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A567F-8736-4361-B121-DE831E320CDD}">
      <dsp:nvSpPr>
        <dsp:cNvPr id="0" name=""/>
        <dsp:cNvSpPr/>
      </dsp:nvSpPr>
      <dsp:spPr>
        <a:xfrm>
          <a:off x="307083" y="232770"/>
          <a:ext cx="558333" cy="5583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93A7B-60EA-46A3-B55E-2AA2D46F2C70}">
      <dsp:nvSpPr>
        <dsp:cNvPr id="0" name=""/>
        <dsp:cNvSpPr/>
      </dsp:nvSpPr>
      <dsp:spPr>
        <a:xfrm>
          <a:off x="1192332" y="576677"/>
          <a:ext cx="4559230" cy="1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 tIns="1847" rIns="1847" bIns="1847" numCol="1" spcCol="1270" anchor="ctr" anchorCtr="0">
          <a:noAutofit/>
        </a:bodyPr>
        <a:lstStyle/>
        <a:p>
          <a:pPr marL="0" lvl="0" indent="0" algn="l" defTabSz="533400">
            <a:lnSpc>
              <a:spcPct val="100000"/>
            </a:lnSpc>
            <a:spcBef>
              <a:spcPct val="0"/>
            </a:spcBef>
            <a:spcAft>
              <a:spcPct val="35000"/>
            </a:spcAft>
            <a:buNone/>
          </a:pPr>
          <a:r>
            <a:rPr lang="de-DE" sz="1200" b="1" kern="1200" dirty="0"/>
            <a:t>Oropharynxkarzinom: </a:t>
          </a:r>
          <a:r>
            <a:rPr lang="de-DE" sz="1200" kern="1200" dirty="0"/>
            <a:t>Mundrachenraumkrebs entsteht in Teilen des Rachenraums, den weichen Gaumen, die Zungenbasis und Mandeln einschließen. Dieser Krebs ist besonders bei Männern verbreitet</a:t>
          </a:r>
          <a:r>
            <a:rPr lang="de-DE" sz="1400" kern="1200" dirty="0"/>
            <a:t>.</a:t>
          </a:r>
          <a:endParaRPr lang="en-US" sz="1400" kern="1200" dirty="0"/>
        </a:p>
      </dsp:txBody>
      <dsp:txXfrm>
        <a:off x="1192332" y="576677"/>
        <a:ext cx="4559230" cy="17453"/>
      </dsp:txXfrm>
    </dsp:sp>
    <dsp:sp modelId="{6C3AAA4D-946F-44D1-9C53-0C2D421FD5DB}">
      <dsp:nvSpPr>
        <dsp:cNvPr id="0" name=""/>
        <dsp:cNvSpPr/>
      </dsp:nvSpPr>
      <dsp:spPr>
        <a:xfrm>
          <a:off x="0" y="1273301"/>
          <a:ext cx="5995969" cy="1015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A8DA-0559-49F8-BBB4-CD6EACEEA00B}">
      <dsp:nvSpPr>
        <dsp:cNvPr id="0" name=""/>
        <dsp:cNvSpPr/>
      </dsp:nvSpPr>
      <dsp:spPr>
        <a:xfrm>
          <a:off x="307083" y="1501710"/>
          <a:ext cx="558333" cy="55833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CD096-E589-4273-9A62-3D087E7B4303}">
      <dsp:nvSpPr>
        <dsp:cNvPr id="0" name=""/>
        <dsp:cNvSpPr/>
      </dsp:nvSpPr>
      <dsp:spPr>
        <a:xfrm>
          <a:off x="1192332" y="1767839"/>
          <a:ext cx="4559230" cy="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 tIns="1847" rIns="1847" bIns="1847" numCol="1" spcCol="1270" anchor="ctr" anchorCtr="0">
          <a:noAutofit/>
        </a:bodyPr>
        <a:lstStyle/>
        <a:p>
          <a:pPr marL="0" lvl="0" indent="0" algn="l" defTabSz="533400">
            <a:lnSpc>
              <a:spcPct val="100000"/>
            </a:lnSpc>
            <a:spcBef>
              <a:spcPct val="0"/>
            </a:spcBef>
            <a:spcAft>
              <a:spcPct val="35000"/>
            </a:spcAft>
            <a:buNone/>
          </a:pPr>
          <a:r>
            <a:rPr lang="de-DE" sz="1200" b="0" kern="1200" dirty="0"/>
            <a:t>In Deutschland werden jährlich </a:t>
          </a:r>
          <a:r>
            <a:rPr lang="de-DE" sz="1200" b="1" kern="1200" dirty="0"/>
            <a:t>mindestens 750 </a:t>
          </a:r>
          <a:r>
            <a:rPr lang="de-DE" sz="1200" b="0" kern="1200" dirty="0"/>
            <a:t>neue Fälle von Karzinomen bei Männern in der Mundhöhle oder im Rachen diagnostiziert, die mit einer HPV-Infektion in Verbindung stehen.</a:t>
          </a:r>
          <a:r>
            <a:rPr lang="de-DE" sz="1200" b="0" kern="1200" baseline="30000" dirty="0"/>
            <a:t>4</a:t>
          </a:r>
          <a:r>
            <a:rPr lang="de-DE" sz="1200" b="0" kern="1200" baseline="0" dirty="0"/>
            <a:t> Die geschätzte Inzidenz in Deutschland bei Männern liegt bei 4-16/100.000 Einwohner, bei Frauen bei 3-6/100.000 Einwohner.</a:t>
          </a:r>
          <a:r>
            <a:rPr lang="de-DE" sz="1200" b="0" kern="1200" baseline="30000" dirty="0"/>
            <a:t>5</a:t>
          </a:r>
          <a:endParaRPr lang="en-US" sz="1200" kern="1200" dirty="0"/>
        </a:p>
      </dsp:txBody>
      <dsp:txXfrm>
        <a:off x="1192332" y="1767839"/>
        <a:ext cx="4559230" cy="4457"/>
      </dsp:txXfrm>
    </dsp:sp>
    <dsp:sp modelId="{5337B924-B996-4BA7-A6D2-9C01271E64CE}">
      <dsp:nvSpPr>
        <dsp:cNvPr id="0" name=""/>
        <dsp:cNvSpPr/>
      </dsp:nvSpPr>
      <dsp:spPr>
        <a:xfrm>
          <a:off x="0" y="2542240"/>
          <a:ext cx="5995969" cy="1015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4A1E1-0F3E-4E5B-8D96-D649A09229B5}">
      <dsp:nvSpPr>
        <dsp:cNvPr id="0" name=""/>
        <dsp:cNvSpPr/>
      </dsp:nvSpPr>
      <dsp:spPr>
        <a:xfrm>
          <a:off x="307083" y="2770649"/>
          <a:ext cx="558333" cy="55833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F21D-AE7D-480E-A8C7-41D03006E422}">
      <dsp:nvSpPr>
        <dsp:cNvPr id="0" name=""/>
        <dsp:cNvSpPr/>
      </dsp:nvSpPr>
      <dsp:spPr>
        <a:xfrm>
          <a:off x="1192332" y="3043855"/>
          <a:ext cx="4559230" cy="1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 tIns="1847" rIns="1847" bIns="1847" numCol="1" spcCol="1270" anchor="ctr" anchorCtr="0">
          <a:noAutofit/>
        </a:bodyPr>
        <a:lstStyle/>
        <a:p>
          <a:pPr marL="0" lvl="0" indent="0" algn="l" defTabSz="533400">
            <a:lnSpc>
              <a:spcPct val="100000"/>
            </a:lnSpc>
            <a:spcBef>
              <a:spcPct val="0"/>
            </a:spcBef>
            <a:spcAft>
              <a:spcPct val="35000"/>
            </a:spcAft>
            <a:buNone/>
          </a:pPr>
          <a:r>
            <a:rPr lang="de-DE" sz="1200" kern="1200" dirty="0"/>
            <a:t>Wird insbesondere durch den HPV-Typ 16 verursacht</a:t>
          </a:r>
          <a:r>
            <a:rPr lang="de-DE" sz="1200" kern="1200" dirty="0">
              <a:sym typeface="Wingdings" pitchFamily="2" charset="2"/>
            </a:rPr>
            <a:t> HPV-Impfung bietet signifikanten und sicheren Schutz</a:t>
          </a:r>
          <a:endParaRPr lang="en-US" sz="1200" kern="1200" dirty="0"/>
        </a:p>
      </dsp:txBody>
      <dsp:txXfrm>
        <a:off x="1192332" y="3043855"/>
        <a:ext cx="4559230" cy="17453"/>
      </dsp:txXfrm>
    </dsp:sp>
    <dsp:sp modelId="{83D8EA96-0463-45E0-A941-80CEB4684DAD}">
      <dsp:nvSpPr>
        <dsp:cNvPr id="0" name=""/>
        <dsp:cNvSpPr/>
      </dsp:nvSpPr>
      <dsp:spPr>
        <a:xfrm>
          <a:off x="0" y="3811179"/>
          <a:ext cx="5995969" cy="1015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F8C45-D2E0-46CD-A6AA-D28B25A51186}">
      <dsp:nvSpPr>
        <dsp:cNvPr id="0" name=""/>
        <dsp:cNvSpPr/>
      </dsp:nvSpPr>
      <dsp:spPr>
        <a:xfrm>
          <a:off x="307083" y="4039588"/>
          <a:ext cx="558333" cy="558333"/>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CAF55-DD66-4C2B-8129-59F66BE3C9F0}">
      <dsp:nvSpPr>
        <dsp:cNvPr id="0" name=""/>
        <dsp:cNvSpPr/>
      </dsp:nvSpPr>
      <dsp:spPr>
        <a:xfrm>
          <a:off x="1192332" y="4350206"/>
          <a:ext cx="4559230" cy="1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 tIns="1847" rIns="1847" bIns="1847" numCol="1" spcCol="1270" anchor="ctr" anchorCtr="0">
          <a:noAutofit/>
        </a:bodyPr>
        <a:lstStyle/>
        <a:p>
          <a:pPr marL="0" lvl="0" indent="0" algn="l" defTabSz="533400">
            <a:lnSpc>
              <a:spcPct val="100000"/>
            </a:lnSpc>
            <a:spcBef>
              <a:spcPct val="0"/>
            </a:spcBef>
            <a:spcAft>
              <a:spcPct val="35000"/>
            </a:spcAft>
            <a:buNone/>
          </a:pPr>
          <a:r>
            <a:rPr lang="de-DE" sz="1200" kern="1200" dirty="0"/>
            <a:t>Behandlungen umfassen Operationen, Strahlen- und Chemotherapie.</a:t>
          </a:r>
          <a:endParaRPr lang="en-US" sz="1200" kern="1200" dirty="0"/>
        </a:p>
      </dsp:txBody>
      <dsp:txXfrm>
        <a:off x="1192332" y="4350206"/>
        <a:ext cx="4559230" cy="17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4332-181C-4D90-A909-3D7C11038BC6}">
      <dsp:nvSpPr>
        <dsp:cNvPr id="0" name=""/>
        <dsp:cNvSpPr/>
      </dsp:nvSpPr>
      <dsp:spPr>
        <a:xfrm>
          <a:off x="0" y="4274"/>
          <a:ext cx="5958405" cy="994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A567F-8736-4361-B121-DE831E320CDD}">
      <dsp:nvSpPr>
        <dsp:cNvPr id="0" name=""/>
        <dsp:cNvSpPr/>
      </dsp:nvSpPr>
      <dsp:spPr>
        <a:xfrm>
          <a:off x="300977" y="228142"/>
          <a:ext cx="547232" cy="5472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6000" b="-4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93A7B-60EA-46A3-B55E-2AA2D46F2C70}">
      <dsp:nvSpPr>
        <dsp:cNvPr id="0" name=""/>
        <dsp:cNvSpPr/>
      </dsp:nvSpPr>
      <dsp:spPr>
        <a:xfrm>
          <a:off x="1201333" y="372919"/>
          <a:ext cx="4550231" cy="27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5" tIns="29035" rIns="29035" bIns="29035" numCol="1" spcCol="1270" anchor="ctr" anchorCtr="0">
          <a:noAutofit/>
        </a:bodyPr>
        <a:lstStyle/>
        <a:p>
          <a:pPr marL="0" lvl="0" indent="0" algn="l" defTabSz="533400">
            <a:lnSpc>
              <a:spcPct val="100000"/>
            </a:lnSpc>
            <a:spcBef>
              <a:spcPct val="0"/>
            </a:spcBef>
            <a:spcAft>
              <a:spcPct val="35000"/>
            </a:spcAft>
            <a:buNone/>
          </a:pPr>
          <a:r>
            <a:rPr lang="de-DE" sz="1200" b="1" kern="1200" dirty="0"/>
            <a:t>Analkarzinom: </a:t>
          </a:r>
          <a:r>
            <a:rPr lang="de-DE" sz="1200" b="0" kern="1200" dirty="0"/>
            <a:t>Bösartiger Tumor im Bereich des Anus (Analbereich/Analkanal).</a:t>
          </a:r>
          <a:endParaRPr lang="en-US" sz="1200" kern="1200" dirty="0"/>
        </a:p>
      </dsp:txBody>
      <dsp:txXfrm>
        <a:off x="1201333" y="372919"/>
        <a:ext cx="4550231" cy="274343"/>
      </dsp:txXfrm>
    </dsp:sp>
    <dsp:sp modelId="{6C3AAA4D-946F-44D1-9C53-0C2D421FD5DB}">
      <dsp:nvSpPr>
        <dsp:cNvPr id="0" name=""/>
        <dsp:cNvSpPr/>
      </dsp:nvSpPr>
      <dsp:spPr>
        <a:xfrm>
          <a:off x="0" y="1265237"/>
          <a:ext cx="5958405" cy="994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A8DA-0559-49F8-BBB4-CD6EACEEA00B}">
      <dsp:nvSpPr>
        <dsp:cNvPr id="0" name=""/>
        <dsp:cNvSpPr/>
      </dsp:nvSpPr>
      <dsp:spPr>
        <a:xfrm>
          <a:off x="300977" y="1471852"/>
          <a:ext cx="547232" cy="547232"/>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CD096-E589-4273-9A62-3D087E7B4303}">
      <dsp:nvSpPr>
        <dsp:cNvPr id="0" name=""/>
        <dsp:cNvSpPr/>
      </dsp:nvSpPr>
      <dsp:spPr>
        <a:xfrm>
          <a:off x="1201333" y="1709069"/>
          <a:ext cx="4550231" cy="17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5" tIns="29035" rIns="29035" bIns="29035" numCol="1" spcCol="1270" anchor="ctr" anchorCtr="0">
          <a:noAutofit/>
        </a:bodyPr>
        <a:lstStyle/>
        <a:p>
          <a:pPr marL="0" lvl="0" indent="0" algn="l" defTabSz="533400">
            <a:lnSpc>
              <a:spcPct val="100000"/>
            </a:lnSpc>
            <a:spcBef>
              <a:spcPct val="0"/>
            </a:spcBef>
            <a:spcAft>
              <a:spcPct val="35000"/>
            </a:spcAft>
            <a:buNone/>
          </a:pPr>
          <a:r>
            <a:rPr lang="de-DE" sz="1200" b="0" kern="1200" dirty="0"/>
            <a:t>In Deutschland werden jährlich etwa </a:t>
          </a:r>
          <a:r>
            <a:rPr lang="de-DE" sz="1200" b="1" kern="1200" dirty="0"/>
            <a:t>600</a:t>
          </a:r>
          <a:r>
            <a:rPr lang="de-DE" sz="1200" b="0" kern="1200" dirty="0"/>
            <a:t> neue Fälle von Analkrebs bei Männern diagnostiziert, die mit einer HPV-Infektion in Verbindung stehen.</a:t>
          </a:r>
          <a:r>
            <a:rPr lang="de-DE" sz="1200" b="0" kern="1200" baseline="30000" dirty="0"/>
            <a:t>6 </a:t>
          </a:r>
          <a:r>
            <a:rPr lang="de-DE" sz="1200" b="0" kern="1200" baseline="0" dirty="0"/>
            <a:t>Die geschätzte Inzidenz in Deutschland bei Männern liegt bei 0,5-1/100.000 Einwohner, bei Frauen bei 0,9-1,8/100.000 Einwohner.</a:t>
          </a:r>
          <a:r>
            <a:rPr lang="de-DE" sz="1200" b="0" kern="1200" baseline="30000" dirty="0"/>
            <a:t>7</a:t>
          </a:r>
          <a:endParaRPr lang="en-US" sz="1200" kern="1200" baseline="30000" dirty="0"/>
        </a:p>
      </dsp:txBody>
      <dsp:txXfrm>
        <a:off x="1201333" y="1709069"/>
        <a:ext cx="4550231" cy="176683"/>
      </dsp:txXfrm>
    </dsp:sp>
    <dsp:sp modelId="{5337B924-B996-4BA7-A6D2-9C01271E64CE}">
      <dsp:nvSpPr>
        <dsp:cNvPr id="0" name=""/>
        <dsp:cNvSpPr/>
      </dsp:nvSpPr>
      <dsp:spPr>
        <a:xfrm>
          <a:off x="0" y="2491695"/>
          <a:ext cx="5958405" cy="994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4A1E1-0F3E-4E5B-8D96-D649A09229B5}">
      <dsp:nvSpPr>
        <dsp:cNvPr id="0" name=""/>
        <dsp:cNvSpPr/>
      </dsp:nvSpPr>
      <dsp:spPr>
        <a:xfrm>
          <a:off x="300977" y="2715562"/>
          <a:ext cx="547232" cy="54723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F21D-AE7D-480E-A8C7-41D03006E422}">
      <dsp:nvSpPr>
        <dsp:cNvPr id="0" name=""/>
        <dsp:cNvSpPr/>
      </dsp:nvSpPr>
      <dsp:spPr>
        <a:xfrm>
          <a:off x="1201333" y="2851914"/>
          <a:ext cx="4550231" cy="27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5" tIns="29035" rIns="29035" bIns="29035" numCol="1" spcCol="1270" anchor="ctr" anchorCtr="0">
          <a:noAutofit/>
        </a:bodyPr>
        <a:lstStyle/>
        <a:p>
          <a:pPr marL="0" lvl="0" indent="0" algn="l" defTabSz="533400">
            <a:lnSpc>
              <a:spcPct val="100000"/>
            </a:lnSpc>
            <a:spcBef>
              <a:spcPct val="0"/>
            </a:spcBef>
            <a:spcAft>
              <a:spcPct val="35000"/>
            </a:spcAft>
            <a:buNone/>
          </a:pPr>
          <a:r>
            <a:rPr lang="de-DE" sz="1200" kern="1200" dirty="0"/>
            <a:t>Wird insbesondere durch den HPV-Typ 16 verursacht</a:t>
          </a:r>
          <a:r>
            <a:rPr lang="de-DE" sz="1200" kern="1200" dirty="0">
              <a:sym typeface="Wingdings" pitchFamily="2" charset="2"/>
            </a:rPr>
            <a:t> HPV-Impfung bietet signifikanten und sicheren Schutz</a:t>
          </a:r>
          <a:endParaRPr lang="en-US" sz="1200" kern="1200" dirty="0"/>
        </a:p>
      </dsp:txBody>
      <dsp:txXfrm>
        <a:off x="1201333" y="2851914"/>
        <a:ext cx="4550231" cy="274343"/>
      </dsp:txXfrm>
    </dsp:sp>
    <dsp:sp modelId="{83D8EA96-0463-45E0-A941-80CEB4684DAD}">
      <dsp:nvSpPr>
        <dsp:cNvPr id="0" name=""/>
        <dsp:cNvSpPr/>
      </dsp:nvSpPr>
      <dsp:spPr>
        <a:xfrm>
          <a:off x="0" y="3735405"/>
          <a:ext cx="5958405" cy="9949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F8C45-D2E0-46CD-A6AA-D28B25A51186}">
      <dsp:nvSpPr>
        <dsp:cNvPr id="0" name=""/>
        <dsp:cNvSpPr/>
      </dsp:nvSpPr>
      <dsp:spPr>
        <a:xfrm>
          <a:off x="300977" y="3959272"/>
          <a:ext cx="547232" cy="547232"/>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CAF55-DD66-4C2B-8129-59F66BE3C9F0}">
      <dsp:nvSpPr>
        <dsp:cNvPr id="0" name=""/>
        <dsp:cNvSpPr/>
      </dsp:nvSpPr>
      <dsp:spPr>
        <a:xfrm>
          <a:off x="1201333" y="4092082"/>
          <a:ext cx="4550231" cy="27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5" tIns="29035" rIns="29035" bIns="29035" numCol="1" spcCol="1270" anchor="ctr" anchorCtr="0">
          <a:noAutofit/>
        </a:bodyPr>
        <a:lstStyle/>
        <a:p>
          <a:pPr marL="0" lvl="0" indent="0" algn="l" defTabSz="533400">
            <a:lnSpc>
              <a:spcPct val="100000"/>
            </a:lnSpc>
            <a:spcBef>
              <a:spcPct val="0"/>
            </a:spcBef>
            <a:spcAft>
              <a:spcPct val="35000"/>
            </a:spcAft>
            <a:buNone/>
          </a:pPr>
          <a:r>
            <a:rPr lang="de-DE" sz="1200" kern="1200" dirty="0"/>
            <a:t>Behandlungen umfassen Operationen, Strahlen- und Chemotherapie, besonders wirksam bei frühzeitiger Erkennung.</a:t>
          </a:r>
          <a:endParaRPr lang="en-US" sz="1200" kern="1200" dirty="0"/>
        </a:p>
      </dsp:txBody>
      <dsp:txXfrm>
        <a:off x="1201333" y="4092082"/>
        <a:ext cx="4550231" cy="274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04332-181C-4D90-A909-3D7C11038BC6}">
      <dsp:nvSpPr>
        <dsp:cNvPr id="0" name=""/>
        <dsp:cNvSpPr/>
      </dsp:nvSpPr>
      <dsp:spPr>
        <a:xfrm>
          <a:off x="0" y="1965"/>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A567F-8736-4361-B121-DE831E320CDD}">
      <dsp:nvSpPr>
        <dsp:cNvPr id="0" name=""/>
        <dsp:cNvSpPr/>
      </dsp:nvSpPr>
      <dsp:spPr>
        <a:xfrm>
          <a:off x="301272" y="226051"/>
          <a:ext cx="547767" cy="5477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0" b="-5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93A7B-60EA-46A3-B55E-2AA2D46F2C70}">
      <dsp:nvSpPr>
        <dsp:cNvPr id="0" name=""/>
        <dsp:cNvSpPr/>
      </dsp:nvSpPr>
      <dsp:spPr>
        <a:xfrm>
          <a:off x="1150311" y="1965"/>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533400">
            <a:lnSpc>
              <a:spcPct val="100000"/>
            </a:lnSpc>
            <a:spcBef>
              <a:spcPct val="0"/>
            </a:spcBef>
            <a:spcAft>
              <a:spcPct val="35000"/>
            </a:spcAft>
            <a:buNone/>
          </a:pPr>
          <a:r>
            <a:rPr lang="de-DE" sz="1200" b="1" kern="1200" dirty="0"/>
            <a:t>Peniskarzinom: </a:t>
          </a:r>
          <a:r>
            <a:rPr lang="de-DE" sz="1200" b="0" kern="1200" dirty="0"/>
            <a:t>Krebs, welcher im Penisgewebe beginnt, meistens an der Vorhaut oder Eichel.</a:t>
          </a:r>
          <a:endParaRPr lang="en-US" sz="1200" kern="1200" dirty="0"/>
        </a:p>
      </dsp:txBody>
      <dsp:txXfrm>
        <a:off x="1150311" y="1965"/>
        <a:ext cx="4808094" cy="995940"/>
      </dsp:txXfrm>
    </dsp:sp>
    <dsp:sp modelId="{6C3AAA4D-946F-44D1-9C53-0C2D421FD5DB}">
      <dsp:nvSpPr>
        <dsp:cNvPr id="0" name=""/>
        <dsp:cNvSpPr/>
      </dsp:nvSpPr>
      <dsp:spPr>
        <a:xfrm>
          <a:off x="0" y="1264160"/>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9A8DA-0559-49F8-BBB4-CD6EACEEA00B}">
      <dsp:nvSpPr>
        <dsp:cNvPr id="0" name=""/>
        <dsp:cNvSpPr/>
      </dsp:nvSpPr>
      <dsp:spPr>
        <a:xfrm>
          <a:off x="301272" y="1470977"/>
          <a:ext cx="547767" cy="547767"/>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CD096-E589-4273-9A62-3D087E7B4303}">
      <dsp:nvSpPr>
        <dsp:cNvPr id="0" name=""/>
        <dsp:cNvSpPr/>
      </dsp:nvSpPr>
      <dsp:spPr>
        <a:xfrm>
          <a:off x="1150311" y="1246890"/>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533400">
            <a:lnSpc>
              <a:spcPct val="100000"/>
            </a:lnSpc>
            <a:spcBef>
              <a:spcPct val="0"/>
            </a:spcBef>
            <a:spcAft>
              <a:spcPct val="35000"/>
            </a:spcAft>
            <a:buNone/>
          </a:pPr>
          <a:r>
            <a:rPr lang="de-DE" sz="1200" b="0" kern="1200" dirty="0"/>
            <a:t>In Deutschland werden jährlich </a:t>
          </a:r>
          <a:r>
            <a:rPr lang="de-DE" sz="1200" b="1" kern="1200" dirty="0"/>
            <a:t>mindestens</a:t>
          </a:r>
          <a:r>
            <a:rPr lang="de-DE" sz="1200" b="0" kern="1200" dirty="0"/>
            <a:t> </a:t>
          </a:r>
          <a:r>
            <a:rPr lang="de-DE" sz="1200" b="1" kern="1200" dirty="0"/>
            <a:t>250</a:t>
          </a:r>
          <a:r>
            <a:rPr lang="de-DE" sz="1200" b="0" kern="1200" dirty="0"/>
            <a:t> neue Fälle von Peniskrebs diagnostiziert, die mit einer HPV-Infektion in Verbindung stehen.</a:t>
          </a:r>
          <a:r>
            <a:rPr lang="de-DE" sz="1200" b="0" kern="1200" baseline="30000" dirty="0"/>
            <a:t>8 </a:t>
          </a:r>
          <a:r>
            <a:rPr lang="de-DE" sz="1200" b="0" kern="1200" baseline="0" dirty="0"/>
            <a:t>Die geschätzte Inzidenz in Deutschland bei Männern liegt bei 0,4-1/100.000 Einwohner.</a:t>
          </a:r>
          <a:r>
            <a:rPr lang="de-DE" sz="1200" b="0" kern="1200" baseline="30000" dirty="0"/>
            <a:t>9</a:t>
          </a:r>
          <a:endParaRPr lang="en-US" sz="1200" kern="1200" dirty="0"/>
        </a:p>
      </dsp:txBody>
      <dsp:txXfrm>
        <a:off x="1150311" y="1246890"/>
        <a:ext cx="4808094" cy="995940"/>
      </dsp:txXfrm>
    </dsp:sp>
    <dsp:sp modelId="{5337B924-B996-4BA7-A6D2-9C01271E64CE}">
      <dsp:nvSpPr>
        <dsp:cNvPr id="0" name=""/>
        <dsp:cNvSpPr/>
      </dsp:nvSpPr>
      <dsp:spPr>
        <a:xfrm>
          <a:off x="0" y="2491816"/>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4A1E1-0F3E-4E5B-8D96-D649A09229B5}">
      <dsp:nvSpPr>
        <dsp:cNvPr id="0" name=""/>
        <dsp:cNvSpPr/>
      </dsp:nvSpPr>
      <dsp:spPr>
        <a:xfrm>
          <a:off x="301272" y="2715903"/>
          <a:ext cx="547767" cy="54776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F21D-AE7D-480E-A8C7-41D03006E422}">
      <dsp:nvSpPr>
        <dsp:cNvPr id="0" name=""/>
        <dsp:cNvSpPr/>
      </dsp:nvSpPr>
      <dsp:spPr>
        <a:xfrm>
          <a:off x="1150311" y="2491816"/>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533400">
            <a:lnSpc>
              <a:spcPct val="100000"/>
            </a:lnSpc>
            <a:spcBef>
              <a:spcPct val="0"/>
            </a:spcBef>
            <a:spcAft>
              <a:spcPct val="35000"/>
            </a:spcAft>
            <a:buNone/>
          </a:pPr>
          <a:r>
            <a:rPr lang="de-DE" sz="1200" kern="1200" dirty="0"/>
            <a:t>Wird insbesondere durch die HPV-Typen 16 und 18 verursacht</a:t>
          </a:r>
          <a:r>
            <a:rPr lang="de-DE" sz="1200" kern="1200" dirty="0">
              <a:sym typeface="Wingdings" pitchFamily="2" charset="2"/>
            </a:rPr>
            <a:t> HPV-Impfung bietet signifikanten und sicheren Schutz</a:t>
          </a:r>
          <a:endParaRPr lang="en-US" sz="1200" kern="1200" dirty="0"/>
        </a:p>
      </dsp:txBody>
      <dsp:txXfrm>
        <a:off x="1150311" y="2491816"/>
        <a:ext cx="4808094" cy="995940"/>
      </dsp:txXfrm>
    </dsp:sp>
    <dsp:sp modelId="{83D8EA96-0463-45E0-A941-80CEB4684DAD}">
      <dsp:nvSpPr>
        <dsp:cNvPr id="0" name=""/>
        <dsp:cNvSpPr/>
      </dsp:nvSpPr>
      <dsp:spPr>
        <a:xfrm>
          <a:off x="0" y="3736742"/>
          <a:ext cx="5958405" cy="995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F8C45-D2E0-46CD-A6AA-D28B25A51186}">
      <dsp:nvSpPr>
        <dsp:cNvPr id="0" name=""/>
        <dsp:cNvSpPr/>
      </dsp:nvSpPr>
      <dsp:spPr>
        <a:xfrm>
          <a:off x="301272" y="3960828"/>
          <a:ext cx="547767" cy="54776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CAF55-DD66-4C2B-8129-59F66BE3C9F0}">
      <dsp:nvSpPr>
        <dsp:cNvPr id="0" name=""/>
        <dsp:cNvSpPr/>
      </dsp:nvSpPr>
      <dsp:spPr>
        <a:xfrm>
          <a:off x="1150311" y="3736742"/>
          <a:ext cx="4808094" cy="99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4" tIns="105404" rIns="105404" bIns="105404" numCol="1" spcCol="1270" anchor="ctr" anchorCtr="0">
          <a:noAutofit/>
        </a:bodyPr>
        <a:lstStyle/>
        <a:p>
          <a:pPr marL="0" lvl="0" indent="0" algn="l" defTabSz="533400">
            <a:lnSpc>
              <a:spcPct val="100000"/>
            </a:lnSpc>
            <a:spcBef>
              <a:spcPct val="0"/>
            </a:spcBef>
            <a:spcAft>
              <a:spcPct val="35000"/>
            </a:spcAft>
            <a:buNone/>
          </a:pPr>
          <a:r>
            <a:rPr lang="de-DE" sz="1200" kern="1200" dirty="0"/>
            <a:t>Behandlungen umfassen Operationen, Strahlen- und Chemotherapie, besonders wirksam bei frühzeitiger Erkennung.</a:t>
          </a:r>
          <a:endParaRPr lang="en-US" sz="1200" kern="1200" dirty="0"/>
        </a:p>
      </dsp:txBody>
      <dsp:txXfrm>
        <a:off x="1150311" y="3736742"/>
        <a:ext cx="4808094" cy="9959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79448-B4B7-2B42-8EFC-B82DDEE97C43}" type="datetimeFigureOut">
              <a:rPr lang="de-DE" smtClean="0"/>
              <a:t>22.07.24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13240-9E4A-1A43-81F5-C502F138D697}" type="slidenum">
              <a:rPr lang="de-DE" smtClean="0"/>
              <a:t>‹Nr.›</a:t>
            </a:fld>
            <a:endParaRPr lang="de-DE"/>
          </a:p>
        </p:txBody>
      </p:sp>
    </p:spTree>
    <p:extLst>
      <p:ext uri="{BB962C8B-B14F-4D97-AF65-F5344CB8AC3E}">
        <p14:creationId xmlns:p14="http://schemas.microsoft.com/office/powerpoint/2010/main" val="203586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2</a:t>
            </a:fld>
            <a:endParaRPr lang="de-DE"/>
          </a:p>
        </p:txBody>
      </p:sp>
    </p:spTree>
    <p:extLst>
      <p:ext uri="{BB962C8B-B14F-4D97-AF65-F5344CB8AC3E}">
        <p14:creationId xmlns:p14="http://schemas.microsoft.com/office/powerpoint/2010/main" val="236228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19</a:t>
            </a:fld>
            <a:endParaRPr lang="de-DE"/>
          </a:p>
        </p:txBody>
      </p:sp>
    </p:spTree>
    <p:extLst>
      <p:ext uri="{BB962C8B-B14F-4D97-AF65-F5344CB8AC3E}">
        <p14:creationId xmlns:p14="http://schemas.microsoft.com/office/powerpoint/2010/main" val="54798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20</a:t>
            </a:fld>
            <a:endParaRPr lang="de-DE"/>
          </a:p>
        </p:txBody>
      </p:sp>
    </p:spTree>
    <p:extLst>
      <p:ext uri="{BB962C8B-B14F-4D97-AF65-F5344CB8AC3E}">
        <p14:creationId xmlns:p14="http://schemas.microsoft.com/office/powerpoint/2010/main" val="135964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21</a:t>
            </a:fld>
            <a:endParaRPr lang="de-DE"/>
          </a:p>
        </p:txBody>
      </p:sp>
    </p:spTree>
    <p:extLst>
      <p:ext uri="{BB962C8B-B14F-4D97-AF65-F5344CB8AC3E}">
        <p14:creationId xmlns:p14="http://schemas.microsoft.com/office/powerpoint/2010/main" val="167669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22</a:t>
            </a:fld>
            <a:endParaRPr lang="de-DE"/>
          </a:p>
        </p:txBody>
      </p:sp>
    </p:spTree>
    <p:extLst>
      <p:ext uri="{BB962C8B-B14F-4D97-AF65-F5344CB8AC3E}">
        <p14:creationId xmlns:p14="http://schemas.microsoft.com/office/powerpoint/2010/main" val="374344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27</a:t>
            </a:fld>
            <a:endParaRPr lang="de-DE"/>
          </a:p>
        </p:txBody>
      </p:sp>
    </p:spTree>
    <p:extLst>
      <p:ext uri="{BB962C8B-B14F-4D97-AF65-F5344CB8AC3E}">
        <p14:creationId xmlns:p14="http://schemas.microsoft.com/office/powerpoint/2010/main" val="217061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3</a:t>
            </a:fld>
            <a:endParaRPr lang="de-DE"/>
          </a:p>
        </p:txBody>
      </p:sp>
    </p:spTree>
    <p:extLst>
      <p:ext uri="{BB962C8B-B14F-4D97-AF65-F5344CB8AC3E}">
        <p14:creationId xmlns:p14="http://schemas.microsoft.com/office/powerpoint/2010/main" val="244691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4</a:t>
            </a:fld>
            <a:endParaRPr lang="de-DE"/>
          </a:p>
        </p:txBody>
      </p:sp>
    </p:spTree>
    <p:extLst>
      <p:ext uri="{BB962C8B-B14F-4D97-AF65-F5344CB8AC3E}">
        <p14:creationId xmlns:p14="http://schemas.microsoft.com/office/powerpoint/2010/main" val="36919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9</a:t>
            </a:fld>
            <a:endParaRPr lang="de-DE"/>
          </a:p>
        </p:txBody>
      </p:sp>
    </p:spTree>
    <p:extLst>
      <p:ext uri="{BB962C8B-B14F-4D97-AF65-F5344CB8AC3E}">
        <p14:creationId xmlns:p14="http://schemas.microsoft.com/office/powerpoint/2010/main" val="145971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10</a:t>
            </a:fld>
            <a:endParaRPr lang="de-DE"/>
          </a:p>
        </p:txBody>
      </p:sp>
    </p:spTree>
    <p:extLst>
      <p:ext uri="{BB962C8B-B14F-4D97-AF65-F5344CB8AC3E}">
        <p14:creationId xmlns:p14="http://schemas.microsoft.com/office/powerpoint/2010/main" val="133742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11</a:t>
            </a:fld>
            <a:endParaRPr lang="de-DE"/>
          </a:p>
        </p:txBody>
      </p:sp>
    </p:spTree>
    <p:extLst>
      <p:ext uri="{BB962C8B-B14F-4D97-AF65-F5344CB8AC3E}">
        <p14:creationId xmlns:p14="http://schemas.microsoft.com/office/powerpoint/2010/main" val="290074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14</a:t>
            </a:fld>
            <a:endParaRPr lang="de-DE"/>
          </a:p>
        </p:txBody>
      </p:sp>
    </p:spTree>
    <p:extLst>
      <p:ext uri="{BB962C8B-B14F-4D97-AF65-F5344CB8AC3E}">
        <p14:creationId xmlns:p14="http://schemas.microsoft.com/office/powerpoint/2010/main" val="169300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16</a:t>
            </a:fld>
            <a:endParaRPr lang="de-DE"/>
          </a:p>
        </p:txBody>
      </p:sp>
    </p:spTree>
    <p:extLst>
      <p:ext uri="{BB962C8B-B14F-4D97-AF65-F5344CB8AC3E}">
        <p14:creationId xmlns:p14="http://schemas.microsoft.com/office/powerpoint/2010/main" val="227042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E13240-9E4A-1A43-81F5-C502F138D697}" type="slidenum">
              <a:rPr lang="de-DE" smtClean="0"/>
              <a:t>18</a:t>
            </a:fld>
            <a:endParaRPr lang="de-DE"/>
          </a:p>
        </p:txBody>
      </p:sp>
    </p:spTree>
    <p:extLst>
      <p:ext uri="{BB962C8B-B14F-4D97-AF65-F5344CB8AC3E}">
        <p14:creationId xmlns:p14="http://schemas.microsoft.com/office/powerpoint/2010/main" val="7407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79257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59452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48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516404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751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66355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1373471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217434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138402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321903E-E2EC-174B-961C-C8D2B93FF586}" type="datetimeFigureOut">
              <a:rPr lang="de-DE" smtClean="0"/>
              <a:t>22.07.24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235349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321903E-E2EC-174B-961C-C8D2B93FF586}" type="datetimeFigureOut">
              <a:rPr lang="de-DE" smtClean="0"/>
              <a:t>22.07.24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63724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321903E-E2EC-174B-961C-C8D2B93FF586}" type="datetimeFigureOut">
              <a:rPr lang="de-DE" smtClean="0"/>
              <a:t>22.07.24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5629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321903E-E2EC-174B-961C-C8D2B93FF586}" type="datetimeFigureOut">
              <a:rPr lang="de-DE" smtClean="0"/>
              <a:t>22.07.24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59114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1903E-E2EC-174B-961C-C8D2B93FF586}" type="datetimeFigureOut">
              <a:rPr lang="de-DE" smtClean="0"/>
              <a:t>22.07.24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365904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321903E-E2EC-174B-961C-C8D2B93FF586}" type="datetimeFigureOut">
              <a:rPr lang="de-DE" smtClean="0"/>
              <a:t>22.07.24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23164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8321903E-E2EC-174B-961C-C8D2B93FF586}" type="datetimeFigureOut">
              <a:rPr lang="de-DE" smtClean="0"/>
              <a:t>22.07.24</a:t>
            </a:fld>
            <a:endParaRPr lang="de-D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EF576E-5EB4-9545-9709-B4CC46344B77}" type="slidenum">
              <a:rPr lang="de-DE" smtClean="0"/>
              <a:t>‹Nr.›</a:t>
            </a:fld>
            <a:endParaRPr lang="de-DE"/>
          </a:p>
        </p:txBody>
      </p:sp>
    </p:spTree>
    <p:extLst>
      <p:ext uri="{BB962C8B-B14F-4D97-AF65-F5344CB8AC3E}">
        <p14:creationId xmlns:p14="http://schemas.microsoft.com/office/powerpoint/2010/main" val="281252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21903E-E2EC-174B-961C-C8D2B93FF586}" type="datetimeFigureOut">
              <a:rPr lang="de-DE" smtClean="0"/>
              <a:t>22.07.24</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EF576E-5EB4-9545-9709-B4CC46344B77}" type="slidenum">
              <a:rPr lang="de-DE" smtClean="0"/>
              <a:t>‹Nr.›</a:t>
            </a:fld>
            <a:endParaRPr lang="de-DE"/>
          </a:p>
        </p:txBody>
      </p:sp>
    </p:spTree>
    <p:extLst>
      <p:ext uri="{BB962C8B-B14F-4D97-AF65-F5344CB8AC3E}">
        <p14:creationId xmlns:p14="http://schemas.microsoft.com/office/powerpoint/2010/main" val="201886737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de.wikipedia.org/wiki/Atemtrakt#/media/Datei:Respiratory_system_complete_de.svg"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journals.plos.org/plosone/article?id=10.1371/journal.pone.00991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8pmgtqw_6VY&amp;rco=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ki.de/DE/Content/Infekt/EpidBull/Merkblaetter/Ratgeber_HPV.html#:~:text=Aufgrund%20einer%20solchen%20HPV%2Dbedingten,30%2D%20bis%2034%2DJ%C3%A4hrigen"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hyperlink" Target="https://www.who.int/news-room/fact-sheets/detail/cervical-cancer#:~:text=Key%20facts,%2D%20and%20middle%2Dincome%20countries" TargetMode="External"/><Relationship Id="rId4" Type="http://schemas.openxmlformats.org/officeDocument/2006/relationships/diagramData" Target="../diagrams/data4.xml"/><Relationship Id="rId9" Type="http://schemas.openxmlformats.org/officeDocument/2006/relationships/hyperlink" Target="https://de.wikipedia.org/wiki/Datei:Ortenau_Klinikum_Schaubild_Geb%C3%A4rmutterhalskrebs_Zervixkarzinom_HPV.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cancer/hpv/oropharyngeal-cancer.html#:~:text=HPV%20can%20infect%20the%20mouth,cancers%20in%20the%20United%20State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hyperlink" Target="https://de.m.wikipedia.org/wiki/Datei:Human_anus-en.svg"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hyperlink" Target="https://de.wikipedia.org/wiki/Prostata#/media/Datei:Position_of_the_human_prostate.png"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creativecommons.org/licenses/by-sa/3.0/" TargetMode="External"/><Relationship Id="rId13" Type="http://schemas.openxmlformats.org/officeDocument/2006/relationships/hyperlink" Target="https://www.cdc.gov/cancer/hpv/oropharyngeal-cancer.html#:~:text=HPV%20can%20infect%20the%20mouth,cancers%20in%20the%20United%20States" TargetMode="External"/><Relationship Id="rId3" Type="http://schemas.openxmlformats.org/officeDocument/2006/relationships/hyperlink" Target="https://www.rki.de/DE/Content/Infekt/EpidBull/Merkblaetter/Ratgeber_HPV.html#doc11064408bodyText2" TargetMode="External"/><Relationship Id="rId7" Type="http://schemas.openxmlformats.org/officeDocument/2006/relationships/hyperlink" Target="https://de.wikipedia.org/wiki/Condylomata_acuminata#/media/Datei:SOA-Condylomata-acuminata-man.jpg" TargetMode="External"/><Relationship Id="rId12" Type="http://schemas.openxmlformats.org/officeDocument/2006/relationships/hyperlink" Target="https://de.wikipedia.org/wiki/Datei:Ortenau_Klinikum_Schaubild_Geb%C3%A4rmutterhalskrebs_Zervixkarzinom_HPV.jpg" TargetMode="External"/><Relationship Id="rId2" Type="http://schemas.openxmlformats.org/officeDocument/2006/relationships/notesSlide" Target="../notesSlides/notesSlide14.xml"/><Relationship Id="rId16" Type="http://schemas.openxmlformats.org/officeDocument/2006/relationships/hyperlink" Target="https://de.wikipedia.org/wiki/Prostata" TargetMode="External"/><Relationship Id="rId1" Type="http://schemas.openxmlformats.org/officeDocument/2006/relationships/slideLayout" Target="../slideLayouts/slideLayout2.xml"/><Relationship Id="rId6" Type="http://schemas.openxmlformats.org/officeDocument/2006/relationships/hyperlink" Target="https://de.wikipedia.org/wiki/Humane_Papillomviren#/media/Datei:Papilloma.jpg" TargetMode="External"/><Relationship Id="rId11" Type="http://schemas.openxmlformats.org/officeDocument/2006/relationships/hyperlink" Target="https://journals.plos.org/plosone/article?id=10.1371/journal.pone.0099114" TargetMode="External"/><Relationship Id="rId5" Type="http://schemas.openxmlformats.org/officeDocument/2006/relationships/hyperlink" Target="https://www.rki.de/DE/Content/Infekt/EpidBull/Merkblaetter/Ratgeber_HPV.html#:~:text=Aufgrund%20einer%20solchen%20HPV%2Dbedingten,30%2D%20bis%2034%2DJ%C3%A4hrigen" TargetMode="External"/><Relationship Id="rId15" Type="http://schemas.openxmlformats.org/officeDocument/2006/relationships/hyperlink" Target="https://creativecommons.org/licenses/by-sa/4.0" TargetMode="External"/><Relationship Id="rId10" Type="http://schemas.openxmlformats.org/officeDocument/2006/relationships/hyperlink" Target="https://de.wikipedia.org/wiki/Atemtrakt#:~:text=Als%20Atemtrakt%20oder%20Atmungsapparat%20(Apparatus,dem%20Gasaustausch%20dienenden%20Lungen%20unterschieden" TargetMode="External"/><Relationship Id="rId4" Type="http://schemas.openxmlformats.org/officeDocument/2006/relationships/hyperlink" Target="https://www.aidshilfe.de/feigwarzen-hpv#das-wichtigste-ber-hpv-und-feigwarzen" TargetMode="External"/><Relationship Id="rId9" Type="http://schemas.openxmlformats.org/officeDocument/2006/relationships/hyperlink" Target="https://de.wikipedia.org/wiki/Condylomata_acuminata#/media/Datei:SOA-Condylomata-acuminata-female.jpg" TargetMode="External"/><Relationship Id="rId14" Type="http://schemas.openxmlformats.org/officeDocument/2006/relationships/hyperlink" Target="https://de.m.wikipedia.org/wiki/Datei:Human_anus-en.svg"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wikipedia.org/wiki/Humane_Papillomviren#/media/Datei:Papilloma.jp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Condylomata_acuminata#/media/Datei:SOA-Condylomata-acuminata-man.jp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e.wikipedia.org/wiki/Condylomata_acuminata#/media/Datei:SOA-Condylomata-acuminata-femal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69E51-009C-153E-9C0F-120D77A5BFA2}"/>
              </a:ext>
            </a:extLst>
          </p:cNvPr>
          <p:cNvSpPr>
            <a:spLocks noGrp="1"/>
          </p:cNvSpPr>
          <p:nvPr>
            <p:ph type="ctrTitle"/>
          </p:nvPr>
        </p:nvSpPr>
        <p:spPr>
          <a:xfrm>
            <a:off x="1507067" y="1578133"/>
            <a:ext cx="4335468" cy="2875534"/>
          </a:xfrm>
        </p:spPr>
        <p:txBody>
          <a:bodyPr>
            <a:normAutofit/>
          </a:bodyPr>
          <a:lstStyle/>
          <a:p>
            <a:r>
              <a:rPr lang="de-DE" sz="5000" dirty="0"/>
              <a:t>HPV – Humanes Papillomavirus</a:t>
            </a:r>
          </a:p>
        </p:txBody>
      </p:sp>
      <p:sp>
        <p:nvSpPr>
          <p:cNvPr id="3" name="Untertitel 2">
            <a:extLst>
              <a:ext uri="{FF2B5EF4-FFF2-40B4-BE49-F238E27FC236}">
                <a16:creationId xmlns:a16="http://schemas.microsoft.com/office/drawing/2014/main" id="{1E39C5CD-019E-7FD0-D807-D18CE57757C0}"/>
              </a:ext>
            </a:extLst>
          </p:cNvPr>
          <p:cNvSpPr>
            <a:spLocks noGrp="1"/>
          </p:cNvSpPr>
          <p:nvPr>
            <p:ph type="subTitle" idx="1"/>
          </p:nvPr>
        </p:nvSpPr>
        <p:spPr>
          <a:xfrm>
            <a:off x="1507067" y="4453667"/>
            <a:ext cx="4335468" cy="1096899"/>
          </a:xfrm>
        </p:spPr>
        <p:txBody>
          <a:bodyPr>
            <a:normAutofit/>
          </a:bodyPr>
          <a:lstStyle/>
          <a:p>
            <a:r>
              <a:rPr lang="de-DE" b="1" dirty="0"/>
              <a:t>Informationen, Prävention und Behandlung</a:t>
            </a:r>
          </a:p>
        </p:txBody>
      </p:sp>
      <p:pic>
        <p:nvPicPr>
          <p:cNvPr id="31" name="Grafik 30" descr="Ein Bild, das Zeichnung, Entwurf, Kunst, Muster enthält.&#10;&#10;Automatisch generierte Beschreibung">
            <a:extLst>
              <a:ext uri="{FF2B5EF4-FFF2-40B4-BE49-F238E27FC236}">
                <a16:creationId xmlns:a16="http://schemas.microsoft.com/office/drawing/2014/main" id="{DAD6F933-9F24-DAC8-FEE9-DE69C6FE9C60}"/>
              </a:ext>
            </a:extLst>
          </p:cNvPr>
          <p:cNvPicPr>
            <a:picLocks noChangeAspect="1"/>
          </p:cNvPicPr>
          <p:nvPr/>
        </p:nvPicPr>
        <p:blipFill>
          <a:blip r:embed="rId2"/>
          <a:stretch>
            <a:fillRect/>
          </a:stretch>
        </p:blipFill>
        <p:spPr>
          <a:xfrm>
            <a:off x="6095998" y="2129082"/>
            <a:ext cx="3280613" cy="2870535"/>
          </a:xfrm>
          <a:prstGeom prst="rect">
            <a:avLst/>
          </a:prstGeom>
        </p:spPr>
      </p:pic>
    </p:spTree>
    <p:extLst>
      <p:ext uri="{BB962C8B-B14F-4D97-AF65-F5344CB8AC3E}">
        <p14:creationId xmlns:p14="http://schemas.microsoft.com/office/powerpoint/2010/main" val="10983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B101B-87BD-F813-3D67-534763FA4AE8}"/>
              </a:ext>
            </a:extLst>
          </p:cNvPr>
          <p:cNvSpPr>
            <a:spLocks noGrp="1"/>
          </p:cNvSpPr>
          <p:nvPr>
            <p:ph type="title"/>
          </p:nvPr>
        </p:nvSpPr>
        <p:spPr>
          <a:xfrm>
            <a:off x="832538" y="431003"/>
            <a:ext cx="4276692" cy="1320800"/>
          </a:xfrm>
        </p:spPr>
        <p:txBody>
          <a:bodyPr anchor="ctr">
            <a:normAutofit/>
          </a:bodyPr>
          <a:lstStyle/>
          <a:p>
            <a:r>
              <a:rPr lang="de-DE" dirty="0"/>
              <a:t>Juvenile Papillomatose </a:t>
            </a:r>
          </a:p>
        </p:txBody>
      </p:sp>
      <p:sp>
        <p:nvSpPr>
          <p:cNvPr id="18" name="Inhaltsplatzhalter 2">
            <a:extLst>
              <a:ext uri="{FF2B5EF4-FFF2-40B4-BE49-F238E27FC236}">
                <a16:creationId xmlns:a16="http://schemas.microsoft.com/office/drawing/2014/main" id="{B681188D-E2B1-9BCF-F34B-9D40185ED04A}"/>
              </a:ext>
            </a:extLst>
          </p:cNvPr>
          <p:cNvSpPr>
            <a:spLocks noGrp="1"/>
          </p:cNvSpPr>
          <p:nvPr>
            <p:ph idx="1"/>
          </p:nvPr>
        </p:nvSpPr>
        <p:spPr>
          <a:xfrm>
            <a:off x="832538" y="1898536"/>
            <a:ext cx="4863626" cy="4284456"/>
          </a:xfrm>
        </p:spPr>
        <p:txBody>
          <a:bodyPr>
            <a:normAutofit/>
          </a:bodyPr>
          <a:lstStyle/>
          <a:p>
            <a:pPr marL="0" indent="0">
              <a:lnSpc>
                <a:spcPct val="90000"/>
              </a:lnSpc>
              <a:buNone/>
            </a:pPr>
            <a:r>
              <a:rPr lang="de-DE" sz="1100" dirty="0"/>
              <a:t>Auch bekannt als </a:t>
            </a:r>
            <a:r>
              <a:rPr lang="de-DE" sz="1100" b="1" dirty="0"/>
              <a:t>rezidivierende respiratorische Papillomatose (RRP)</a:t>
            </a:r>
            <a:r>
              <a:rPr lang="de-DE" sz="1100" dirty="0"/>
              <a:t>:</a:t>
            </a:r>
          </a:p>
          <a:p>
            <a:pPr>
              <a:lnSpc>
                <a:spcPct val="90000"/>
              </a:lnSpc>
            </a:pPr>
            <a:r>
              <a:rPr lang="de-DE" sz="1100" dirty="0"/>
              <a:t>Erkrankung, bei der Papillome in den Atemwegen wachsen. </a:t>
            </a:r>
          </a:p>
          <a:p>
            <a:pPr>
              <a:lnSpc>
                <a:spcPct val="90000"/>
              </a:lnSpc>
            </a:pPr>
            <a:r>
              <a:rPr lang="de-DE" sz="1100" dirty="0"/>
              <a:t>Die juvenile Form betrifft Kinder (&lt;12 Jahre), kann sich aber aber auch ins Erwachsenenalter fortsetzen.</a:t>
            </a:r>
          </a:p>
          <a:p>
            <a:pPr marL="0" indent="0">
              <a:lnSpc>
                <a:spcPct val="90000"/>
              </a:lnSpc>
              <a:buNone/>
            </a:pPr>
            <a:endParaRPr lang="de-DE" sz="1100" b="1" dirty="0"/>
          </a:p>
          <a:p>
            <a:pPr>
              <a:lnSpc>
                <a:spcPct val="90000"/>
              </a:lnSpc>
            </a:pPr>
            <a:r>
              <a:rPr lang="de-DE" sz="1100" b="1" dirty="0"/>
              <a:t>Vorkommen:</a:t>
            </a:r>
            <a:r>
              <a:rPr lang="de-DE" sz="1100" dirty="0"/>
              <a:t> Selten, aber schwerwiegend. </a:t>
            </a:r>
            <a:endParaRPr lang="de-DE" sz="900" b="1" dirty="0"/>
          </a:p>
          <a:p>
            <a:pPr>
              <a:lnSpc>
                <a:spcPct val="90000"/>
              </a:lnSpc>
            </a:pPr>
            <a:r>
              <a:rPr lang="de-DE" sz="1100" b="1" dirty="0"/>
              <a:t>Ursachen: </a:t>
            </a:r>
            <a:r>
              <a:rPr lang="de-DE" sz="1100" dirty="0"/>
              <a:t>Verursacht durch HPV, insbesondere durch die Typen 6 und 11.</a:t>
            </a:r>
          </a:p>
          <a:p>
            <a:pPr>
              <a:lnSpc>
                <a:spcPct val="90000"/>
              </a:lnSpc>
            </a:pPr>
            <a:r>
              <a:rPr lang="de-DE" sz="1100" b="1" dirty="0"/>
              <a:t>Übertragung: </a:t>
            </a:r>
            <a:r>
              <a:rPr lang="de-DE" sz="1100" dirty="0"/>
              <a:t>Meistens während der Geburt von der Mutter auf das Kind über den Geburtskanal.</a:t>
            </a:r>
          </a:p>
          <a:p>
            <a:pPr>
              <a:lnSpc>
                <a:spcPct val="90000"/>
              </a:lnSpc>
            </a:pPr>
            <a:r>
              <a:rPr lang="de-DE" sz="1100" b="1" dirty="0"/>
              <a:t>Risikofaktoren: </a:t>
            </a:r>
            <a:r>
              <a:rPr lang="de-DE" sz="1100" dirty="0"/>
              <a:t>Kinder von Müttern mit HPV-Infektionen haben ein erhöhtes Risiko.</a:t>
            </a:r>
          </a:p>
          <a:p>
            <a:pPr>
              <a:lnSpc>
                <a:spcPct val="90000"/>
              </a:lnSpc>
            </a:pPr>
            <a:r>
              <a:rPr lang="de-DE" sz="1100" b="1" dirty="0"/>
              <a:t>Behandlungsnotwendigkeit: </a:t>
            </a:r>
            <a:r>
              <a:rPr lang="de-DE" sz="1100" dirty="0"/>
              <a:t>Chirurgische Eingriffe: Regelmäßige Entfernung der Papillome, u.a. mittels Laserchirurgie, um die Atemwege freizuhalten. </a:t>
            </a:r>
          </a:p>
          <a:p>
            <a:pPr>
              <a:lnSpc>
                <a:spcPct val="90000"/>
              </a:lnSpc>
            </a:pPr>
            <a:endParaRPr lang="de-DE" sz="1100" dirty="0"/>
          </a:p>
        </p:txBody>
      </p:sp>
      <p:sp>
        <p:nvSpPr>
          <p:cNvPr id="11" name="Textfeld 10">
            <a:extLst>
              <a:ext uri="{FF2B5EF4-FFF2-40B4-BE49-F238E27FC236}">
                <a16:creationId xmlns:a16="http://schemas.microsoft.com/office/drawing/2014/main" id="{35D64137-4117-5D22-B037-7A4C569F3D3E}"/>
              </a:ext>
            </a:extLst>
          </p:cNvPr>
          <p:cNvSpPr txBox="1"/>
          <p:nvPr/>
        </p:nvSpPr>
        <p:spPr>
          <a:xfrm>
            <a:off x="5876272" y="5384268"/>
            <a:ext cx="3680324" cy="1107996"/>
          </a:xfrm>
          <a:prstGeom prst="rect">
            <a:avLst/>
          </a:prstGeom>
          <a:noFill/>
        </p:spPr>
        <p:txBody>
          <a:bodyPr wrap="square" rtlCol="0">
            <a:spAutoFit/>
          </a:bodyPr>
          <a:lstStyle/>
          <a:p>
            <a:r>
              <a:rPr lang="de-DE" sz="1100" b="1" dirty="0"/>
              <a:t>Abb. 4.: </a:t>
            </a:r>
            <a:r>
              <a:rPr lang="de-DE" sz="1100" b="0" i="0" dirty="0">
                <a:solidFill>
                  <a:srgbClr val="202122"/>
                </a:solidFill>
                <a:effectLst/>
              </a:rPr>
              <a:t>Schematische Darstellung des Atemsystems (teilweise).</a:t>
            </a:r>
          </a:p>
          <a:p>
            <a:r>
              <a:rPr lang="de-DE" sz="1100" b="1" dirty="0">
                <a:solidFill>
                  <a:srgbClr val="202122"/>
                </a:solidFill>
              </a:rPr>
              <a:t>Quelle:</a:t>
            </a:r>
            <a:r>
              <a:rPr lang="de-DE" sz="1100" dirty="0">
                <a:solidFill>
                  <a:srgbClr val="202122"/>
                </a:solidFill>
              </a:rPr>
              <a:t> Mariana Ruiz Villarreal, 2016, gemeinfrei,</a:t>
            </a:r>
          </a:p>
          <a:p>
            <a:r>
              <a:rPr lang="de-DE" sz="1100" dirty="0">
                <a:solidFill>
                  <a:srgbClr val="202122"/>
                </a:solidFill>
              </a:rPr>
              <a:t>Online: </a:t>
            </a:r>
            <a:r>
              <a:rPr lang="de-DE" sz="1100" dirty="0">
                <a:solidFill>
                  <a:srgbClr val="202122"/>
                </a:solidFill>
                <a:hlinkClick r:id="rId3"/>
              </a:rPr>
              <a:t>https://de.wikipedia.org/wiki/Atemtrakt#/media/Datei:Respiratory_system_complete_de.svg</a:t>
            </a:r>
            <a:r>
              <a:rPr lang="de-DE" sz="1100" dirty="0">
                <a:solidFill>
                  <a:srgbClr val="202122"/>
                </a:solidFill>
              </a:rPr>
              <a:t>. </a:t>
            </a:r>
          </a:p>
        </p:txBody>
      </p:sp>
      <p:pic>
        <p:nvPicPr>
          <p:cNvPr id="4" name="Grafik 3" descr="Ein Bild, das pink, Design, Kunst enthält.&#10;&#10;Automatisch generierte Beschreibung">
            <a:extLst>
              <a:ext uri="{FF2B5EF4-FFF2-40B4-BE49-F238E27FC236}">
                <a16:creationId xmlns:a16="http://schemas.microsoft.com/office/drawing/2014/main" id="{A2D48F9D-8C24-5579-2F8C-DC08FD6B0368}"/>
              </a:ext>
            </a:extLst>
          </p:cNvPr>
          <p:cNvPicPr>
            <a:picLocks noChangeAspect="1"/>
          </p:cNvPicPr>
          <p:nvPr/>
        </p:nvPicPr>
        <p:blipFill>
          <a:blip r:embed="rId4"/>
          <a:stretch>
            <a:fillRect/>
          </a:stretch>
        </p:blipFill>
        <p:spPr>
          <a:xfrm>
            <a:off x="8539591" y="3656914"/>
            <a:ext cx="914400" cy="1172584"/>
          </a:xfrm>
          <a:prstGeom prst="rect">
            <a:avLst/>
          </a:prstGeom>
        </p:spPr>
      </p:pic>
      <p:cxnSp>
        <p:nvCxnSpPr>
          <p:cNvPr id="5" name="Gerade Verbindung 4">
            <a:extLst>
              <a:ext uri="{FF2B5EF4-FFF2-40B4-BE49-F238E27FC236}">
                <a16:creationId xmlns:a16="http://schemas.microsoft.com/office/drawing/2014/main" id="{B00828B0-E2D1-6717-7DC5-B1C94D838490}"/>
              </a:ext>
            </a:extLst>
          </p:cNvPr>
          <p:cNvCxnSpPr>
            <a:cxnSpLocks/>
          </p:cNvCxnSpPr>
          <p:nvPr/>
        </p:nvCxnSpPr>
        <p:spPr>
          <a:xfrm flipV="1">
            <a:off x="7895631" y="3649464"/>
            <a:ext cx="887383" cy="93805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4D24E369-9C81-AF99-1FA8-32512D5DABF7}"/>
              </a:ext>
            </a:extLst>
          </p:cNvPr>
          <p:cNvCxnSpPr>
            <a:cxnSpLocks/>
          </p:cNvCxnSpPr>
          <p:nvPr/>
        </p:nvCxnSpPr>
        <p:spPr>
          <a:xfrm>
            <a:off x="7906758" y="4686904"/>
            <a:ext cx="876256" cy="1425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6434994-881E-81B4-9B57-68DAE37071E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5" r="52098" b="48162"/>
          <a:stretch/>
        </p:blipFill>
        <p:spPr>
          <a:xfrm>
            <a:off x="5876272" y="2853435"/>
            <a:ext cx="2041614" cy="2502390"/>
          </a:xfrm>
          <a:prstGeom prst="rect">
            <a:avLst/>
          </a:prstGeom>
        </p:spPr>
      </p:pic>
      <p:pic>
        <p:nvPicPr>
          <p:cNvPr id="3" name="Grafik 2" descr="Lupe mit einfarbiger Füllung">
            <a:extLst>
              <a:ext uri="{FF2B5EF4-FFF2-40B4-BE49-F238E27FC236}">
                <a16:creationId xmlns:a16="http://schemas.microsoft.com/office/drawing/2014/main" id="{65929B90-5708-B709-8B7A-1E3FF2A7BB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5053" y="4131472"/>
            <a:ext cx="914400" cy="914400"/>
          </a:xfrm>
          <a:prstGeom prst="rect">
            <a:avLst/>
          </a:prstGeom>
        </p:spPr>
      </p:pic>
    </p:spTree>
    <p:extLst>
      <p:ext uri="{BB962C8B-B14F-4D97-AF65-F5344CB8AC3E}">
        <p14:creationId xmlns:p14="http://schemas.microsoft.com/office/powerpoint/2010/main" val="103083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B101B-87BD-F813-3D67-534763FA4AE8}"/>
              </a:ext>
            </a:extLst>
          </p:cNvPr>
          <p:cNvSpPr>
            <a:spLocks noGrp="1"/>
          </p:cNvSpPr>
          <p:nvPr>
            <p:ph type="title"/>
          </p:nvPr>
        </p:nvSpPr>
        <p:spPr>
          <a:xfrm>
            <a:off x="1333502" y="609600"/>
            <a:ext cx="8596668" cy="1320800"/>
          </a:xfrm>
        </p:spPr>
        <p:txBody>
          <a:bodyPr>
            <a:normAutofit/>
          </a:bodyPr>
          <a:lstStyle/>
          <a:p>
            <a:r>
              <a:rPr lang="de-DE" dirty="0"/>
              <a:t>Juvenile Papillomatose </a:t>
            </a:r>
          </a:p>
        </p:txBody>
      </p:sp>
      <p:sp>
        <p:nvSpPr>
          <p:cNvPr id="25" name="Isosceles Triangle 2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Inhaltsplatzhalter 2">
            <a:extLst>
              <a:ext uri="{FF2B5EF4-FFF2-40B4-BE49-F238E27FC236}">
                <a16:creationId xmlns:a16="http://schemas.microsoft.com/office/drawing/2014/main" id="{B681188D-E2B1-9BCF-F34B-9D40185ED04A}"/>
              </a:ext>
            </a:extLst>
          </p:cNvPr>
          <p:cNvSpPr>
            <a:spLocks noGrp="1"/>
          </p:cNvSpPr>
          <p:nvPr>
            <p:ph idx="1"/>
          </p:nvPr>
        </p:nvSpPr>
        <p:spPr>
          <a:xfrm>
            <a:off x="1333502" y="1344991"/>
            <a:ext cx="8596668" cy="3880773"/>
          </a:xfrm>
        </p:spPr>
        <p:txBody>
          <a:bodyPr>
            <a:normAutofit/>
          </a:bodyPr>
          <a:lstStyle/>
          <a:p>
            <a:pPr marL="0" indent="0">
              <a:buNone/>
            </a:pPr>
            <a:r>
              <a:rPr lang="de-DE" dirty="0"/>
              <a:t>Die </a:t>
            </a:r>
            <a:r>
              <a:rPr lang="de-DE" b="1" dirty="0"/>
              <a:t>Symptome</a:t>
            </a:r>
            <a:r>
              <a:rPr lang="de-DE" dirty="0"/>
              <a:t> können je nach Schwere und Lage der Papillome variieren, typischerweise beinhalten sie:</a:t>
            </a:r>
          </a:p>
          <a:p>
            <a:r>
              <a:rPr lang="de-DE" dirty="0"/>
              <a:t>Heiserkeit oder eine dauerhaft veränderte Stimme</a:t>
            </a:r>
          </a:p>
          <a:p>
            <a:r>
              <a:rPr lang="de-DE" dirty="0"/>
              <a:t>Atembeschwerden</a:t>
            </a:r>
          </a:p>
          <a:p>
            <a:r>
              <a:rPr lang="de-DE" dirty="0"/>
              <a:t>Häufiges Husten</a:t>
            </a:r>
          </a:p>
          <a:p>
            <a:r>
              <a:rPr lang="de-DE" dirty="0"/>
              <a:t>Atemnot</a:t>
            </a:r>
          </a:p>
          <a:p>
            <a:endParaRPr lang="de-DE" dirty="0"/>
          </a:p>
        </p:txBody>
      </p:sp>
      <p:sp>
        <p:nvSpPr>
          <p:cNvPr id="27" name="Isosceles Triangle 2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9" name="Grafik 8" descr="Ein Bild, das Nahaufnahme, Orgel, Person, Mund enthält.&#10;&#10;Automatisch generierte Beschreibung">
            <a:extLst>
              <a:ext uri="{FF2B5EF4-FFF2-40B4-BE49-F238E27FC236}">
                <a16:creationId xmlns:a16="http://schemas.microsoft.com/office/drawing/2014/main" id="{CAB59513-60F1-7F0E-DE3A-7D729669AE05}"/>
              </a:ext>
            </a:extLst>
          </p:cNvPr>
          <p:cNvPicPr>
            <a:picLocks noChangeAspect="1"/>
          </p:cNvPicPr>
          <p:nvPr/>
        </p:nvPicPr>
        <p:blipFill>
          <a:blip r:embed="rId3"/>
          <a:stretch>
            <a:fillRect/>
          </a:stretch>
        </p:blipFill>
        <p:spPr>
          <a:xfrm>
            <a:off x="6546258" y="2485042"/>
            <a:ext cx="4372596" cy="3582298"/>
          </a:xfrm>
          <a:prstGeom prst="rect">
            <a:avLst/>
          </a:prstGeom>
        </p:spPr>
      </p:pic>
      <p:sp>
        <p:nvSpPr>
          <p:cNvPr id="10" name="Textfeld 9">
            <a:extLst>
              <a:ext uri="{FF2B5EF4-FFF2-40B4-BE49-F238E27FC236}">
                <a16:creationId xmlns:a16="http://schemas.microsoft.com/office/drawing/2014/main" id="{8AEEF714-1A7B-C1F3-84A3-30EE613D0FF7}"/>
              </a:ext>
            </a:extLst>
          </p:cNvPr>
          <p:cNvSpPr txBox="1"/>
          <p:nvPr/>
        </p:nvSpPr>
        <p:spPr>
          <a:xfrm>
            <a:off x="6482323" y="6067340"/>
            <a:ext cx="5260944" cy="769441"/>
          </a:xfrm>
          <a:prstGeom prst="rect">
            <a:avLst/>
          </a:prstGeom>
          <a:noFill/>
        </p:spPr>
        <p:txBody>
          <a:bodyPr wrap="square" rtlCol="0">
            <a:spAutoFit/>
          </a:bodyPr>
          <a:lstStyle/>
          <a:p>
            <a:r>
              <a:rPr lang="de-DE" sz="1100" b="1" dirty="0"/>
              <a:t>Abb. 5: </a:t>
            </a:r>
            <a:r>
              <a:rPr lang="de-DE" sz="1100" dirty="0"/>
              <a:t>Endoskopische Ansicht von Larynxpapillomen (Kehlkopf)   </a:t>
            </a:r>
          </a:p>
          <a:p>
            <a:r>
              <a:rPr lang="de-DE" sz="1100" dirty="0"/>
              <a:t>bei einem Kind mit RRP. </a:t>
            </a:r>
          </a:p>
          <a:p>
            <a:r>
              <a:rPr lang="de-DE" sz="1100" b="1" dirty="0"/>
              <a:t>Quelle: </a:t>
            </a:r>
            <a:r>
              <a:rPr lang="de-DE" sz="1100" b="0" i="0" dirty="0">
                <a:solidFill>
                  <a:srgbClr val="202020"/>
                </a:solidFill>
                <a:effectLst/>
                <a:highlight>
                  <a:srgbClr val="FFFFFF"/>
                </a:highlight>
                <a:latin typeface="Helvetica" pitchFamily="2" charset="0"/>
              </a:rPr>
              <a:t>Qing-Yi Wei, 2014, CC BY 4.0,</a:t>
            </a:r>
          </a:p>
          <a:p>
            <a:r>
              <a:rPr lang="de-DE" sz="1100" dirty="0">
                <a:solidFill>
                  <a:srgbClr val="202020"/>
                </a:solidFill>
                <a:highlight>
                  <a:srgbClr val="FFFFFF"/>
                </a:highlight>
                <a:latin typeface="Helvetica" pitchFamily="2" charset="0"/>
              </a:rPr>
              <a:t>Online: </a:t>
            </a:r>
            <a:r>
              <a:rPr lang="de-DE" sz="1100" dirty="0">
                <a:solidFill>
                  <a:srgbClr val="202020"/>
                </a:solidFill>
                <a:highlight>
                  <a:srgbClr val="FFFFFF"/>
                </a:highlight>
                <a:latin typeface="Helvetica" pitchFamily="2" charset="0"/>
                <a:hlinkClick r:id="rId4"/>
              </a:rPr>
              <a:t>https://journals.plos.org/plosone/article?id=10.1371/journal.pone.0099114</a:t>
            </a:r>
            <a:r>
              <a:rPr lang="de-DE" sz="1100" dirty="0">
                <a:solidFill>
                  <a:srgbClr val="202020"/>
                </a:solidFill>
                <a:highlight>
                  <a:srgbClr val="FFFFFF"/>
                </a:highlight>
                <a:latin typeface="Helvetica" pitchFamily="2" charset="0"/>
              </a:rPr>
              <a:t>. </a:t>
            </a:r>
            <a:endParaRPr lang="de-DE" sz="1100" b="1" dirty="0"/>
          </a:p>
        </p:txBody>
      </p:sp>
      <p:pic>
        <p:nvPicPr>
          <p:cNvPr id="3" name="Grafik 2" descr="Ein Bild, das Herz, pink, Kreis enthält.&#10;&#10;Automatisch generierte Beschreibung">
            <a:extLst>
              <a:ext uri="{FF2B5EF4-FFF2-40B4-BE49-F238E27FC236}">
                <a16:creationId xmlns:a16="http://schemas.microsoft.com/office/drawing/2014/main" id="{7E046445-CFD1-DAF6-2059-2C694E13168F}"/>
              </a:ext>
            </a:extLst>
          </p:cNvPr>
          <p:cNvPicPr>
            <a:picLocks noChangeAspect="1"/>
          </p:cNvPicPr>
          <p:nvPr/>
        </p:nvPicPr>
        <p:blipFill>
          <a:blip r:embed="rId5"/>
          <a:stretch>
            <a:fillRect/>
          </a:stretch>
        </p:blipFill>
        <p:spPr>
          <a:xfrm rot="10800000">
            <a:off x="1362711" y="4703780"/>
            <a:ext cx="1359772" cy="1426276"/>
          </a:xfrm>
          <a:prstGeom prst="rect">
            <a:avLst/>
          </a:prstGeom>
        </p:spPr>
      </p:pic>
      <p:pic>
        <p:nvPicPr>
          <p:cNvPr id="4" name="Grafik 3" descr="Ein Bild, das Herz, pink, Kreis enthält.&#10;&#10;Automatisch generierte Beschreibung">
            <a:extLst>
              <a:ext uri="{FF2B5EF4-FFF2-40B4-BE49-F238E27FC236}">
                <a16:creationId xmlns:a16="http://schemas.microsoft.com/office/drawing/2014/main" id="{701F412D-C2DA-DC20-58F5-87D1E0AD66B1}"/>
              </a:ext>
            </a:extLst>
          </p:cNvPr>
          <p:cNvPicPr>
            <a:picLocks noChangeAspect="1"/>
          </p:cNvPicPr>
          <p:nvPr/>
        </p:nvPicPr>
        <p:blipFill>
          <a:blip r:embed="rId6"/>
          <a:stretch>
            <a:fillRect/>
          </a:stretch>
        </p:blipFill>
        <p:spPr>
          <a:xfrm rot="10800000">
            <a:off x="2871070" y="4699909"/>
            <a:ext cx="1359769" cy="1542544"/>
          </a:xfrm>
          <a:prstGeom prst="rect">
            <a:avLst/>
          </a:prstGeom>
        </p:spPr>
      </p:pic>
      <p:pic>
        <p:nvPicPr>
          <p:cNvPr id="5" name="Grafik 4" descr="Ein Bild, das Herz, pink, Grafiken, Cartoon enthält.&#10;&#10;Automatisch generierte Beschreibung">
            <a:extLst>
              <a:ext uri="{FF2B5EF4-FFF2-40B4-BE49-F238E27FC236}">
                <a16:creationId xmlns:a16="http://schemas.microsoft.com/office/drawing/2014/main" id="{19F0F01C-3262-93EA-B572-7480E1C8E793}"/>
              </a:ext>
            </a:extLst>
          </p:cNvPr>
          <p:cNvPicPr>
            <a:picLocks noChangeAspect="1"/>
          </p:cNvPicPr>
          <p:nvPr/>
        </p:nvPicPr>
        <p:blipFill>
          <a:blip r:embed="rId7"/>
          <a:stretch>
            <a:fillRect/>
          </a:stretch>
        </p:blipFill>
        <p:spPr>
          <a:xfrm rot="10800000">
            <a:off x="4334786" y="4685098"/>
            <a:ext cx="1536847" cy="1463639"/>
          </a:xfrm>
          <a:prstGeom prst="rect">
            <a:avLst/>
          </a:prstGeom>
        </p:spPr>
      </p:pic>
      <p:cxnSp>
        <p:nvCxnSpPr>
          <p:cNvPr id="28" name="Gerade Verbindung 27">
            <a:extLst>
              <a:ext uri="{FF2B5EF4-FFF2-40B4-BE49-F238E27FC236}">
                <a16:creationId xmlns:a16="http://schemas.microsoft.com/office/drawing/2014/main" id="{280405C1-DD96-FA60-1C48-292C4A0D82DE}"/>
              </a:ext>
            </a:extLst>
          </p:cNvPr>
          <p:cNvCxnSpPr>
            <a:cxnSpLocks/>
          </p:cNvCxnSpPr>
          <p:nvPr/>
        </p:nvCxnSpPr>
        <p:spPr>
          <a:xfrm>
            <a:off x="2042597" y="4556418"/>
            <a:ext cx="0" cy="476491"/>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3DECEDE-33E1-2F06-22EC-85E397B9264B}"/>
              </a:ext>
            </a:extLst>
          </p:cNvPr>
          <p:cNvSpPr txBox="1"/>
          <p:nvPr/>
        </p:nvSpPr>
        <p:spPr>
          <a:xfrm>
            <a:off x="1476778" y="4256208"/>
            <a:ext cx="1131638" cy="307777"/>
          </a:xfrm>
          <a:prstGeom prst="rect">
            <a:avLst/>
          </a:prstGeom>
          <a:noFill/>
        </p:spPr>
        <p:txBody>
          <a:bodyPr wrap="square" rtlCol="0">
            <a:spAutoFit/>
          </a:bodyPr>
          <a:lstStyle/>
          <a:p>
            <a:pPr algn="ctr"/>
            <a:r>
              <a:rPr lang="de-DE" sz="1400" dirty="0">
                <a:solidFill>
                  <a:schemeClr val="accent2">
                    <a:lumMod val="75000"/>
                  </a:schemeClr>
                </a:solidFill>
              </a:rPr>
              <a:t>Kehldeckel</a:t>
            </a:r>
          </a:p>
        </p:txBody>
      </p:sp>
      <p:cxnSp>
        <p:nvCxnSpPr>
          <p:cNvPr id="36" name="Gerade Verbindung 35">
            <a:extLst>
              <a:ext uri="{FF2B5EF4-FFF2-40B4-BE49-F238E27FC236}">
                <a16:creationId xmlns:a16="http://schemas.microsoft.com/office/drawing/2014/main" id="{BE8CB06E-C589-8F6E-653D-117B89ED6BA4}"/>
              </a:ext>
            </a:extLst>
          </p:cNvPr>
          <p:cNvCxnSpPr>
            <a:cxnSpLocks/>
          </p:cNvCxnSpPr>
          <p:nvPr/>
        </p:nvCxnSpPr>
        <p:spPr>
          <a:xfrm>
            <a:off x="1588448" y="5353086"/>
            <a:ext cx="566414" cy="161837"/>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E090DA66-A0FD-63C9-9D49-229458E1E245}"/>
              </a:ext>
            </a:extLst>
          </p:cNvPr>
          <p:cNvCxnSpPr>
            <a:cxnSpLocks/>
          </p:cNvCxnSpPr>
          <p:nvPr/>
        </p:nvCxnSpPr>
        <p:spPr>
          <a:xfrm flipH="1">
            <a:off x="1918889" y="5672247"/>
            <a:ext cx="123708" cy="60404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B8A26C73-F766-3B16-9C20-482133B51A11}"/>
              </a:ext>
            </a:extLst>
          </p:cNvPr>
          <p:cNvCxnSpPr>
            <a:cxnSpLocks/>
          </p:cNvCxnSpPr>
          <p:nvPr/>
        </p:nvCxnSpPr>
        <p:spPr>
          <a:xfrm>
            <a:off x="1587743" y="5353086"/>
            <a:ext cx="297328" cy="161837"/>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155FBD87-DF0D-B7D6-5AE5-3AFB83C40FF3}"/>
              </a:ext>
            </a:extLst>
          </p:cNvPr>
          <p:cNvCxnSpPr>
            <a:cxnSpLocks/>
          </p:cNvCxnSpPr>
          <p:nvPr/>
        </p:nvCxnSpPr>
        <p:spPr>
          <a:xfrm>
            <a:off x="1587743" y="4861218"/>
            <a:ext cx="0" cy="476491"/>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8A98179B-8CAF-1940-7B95-C9852DBE8AF6}"/>
              </a:ext>
            </a:extLst>
          </p:cNvPr>
          <p:cNvSpPr txBox="1"/>
          <p:nvPr/>
        </p:nvSpPr>
        <p:spPr>
          <a:xfrm>
            <a:off x="516849" y="4595333"/>
            <a:ext cx="1331383" cy="307777"/>
          </a:xfrm>
          <a:prstGeom prst="rect">
            <a:avLst/>
          </a:prstGeom>
          <a:noFill/>
        </p:spPr>
        <p:txBody>
          <a:bodyPr wrap="square" rtlCol="0">
            <a:spAutoFit/>
          </a:bodyPr>
          <a:lstStyle/>
          <a:p>
            <a:pPr algn="ctr"/>
            <a:r>
              <a:rPr lang="de-DE" sz="1400" dirty="0">
                <a:solidFill>
                  <a:schemeClr val="accent2">
                    <a:lumMod val="75000"/>
                  </a:schemeClr>
                </a:solidFill>
              </a:rPr>
              <a:t>Stimmlippen</a:t>
            </a:r>
          </a:p>
        </p:txBody>
      </p:sp>
      <p:cxnSp>
        <p:nvCxnSpPr>
          <p:cNvPr id="49" name="Gerade Verbindung 48">
            <a:extLst>
              <a:ext uri="{FF2B5EF4-FFF2-40B4-BE49-F238E27FC236}">
                <a16:creationId xmlns:a16="http://schemas.microsoft.com/office/drawing/2014/main" id="{0703C4B9-466E-01A2-5A38-ADDF09A45F32}"/>
              </a:ext>
            </a:extLst>
          </p:cNvPr>
          <p:cNvCxnSpPr>
            <a:cxnSpLocks/>
          </p:cNvCxnSpPr>
          <p:nvPr/>
        </p:nvCxnSpPr>
        <p:spPr>
          <a:xfrm>
            <a:off x="1514348" y="6276287"/>
            <a:ext cx="404541"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159E84F5-ACD6-D720-279C-2A04E4BAF4AD}"/>
              </a:ext>
            </a:extLst>
          </p:cNvPr>
          <p:cNvSpPr txBox="1"/>
          <p:nvPr/>
        </p:nvSpPr>
        <p:spPr>
          <a:xfrm>
            <a:off x="393592" y="6108188"/>
            <a:ext cx="1331383" cy="307777"/>
          </a:xfrm>
          <a:prstGeom prst="rect">
            <a:avLst/>
          </a:prstGeom>
          <a:noFill/>
        </p:spPr>
        <p:txBody>
          <a:bodyPr wrap="square" rtlCol="0">
            <a:spAutoFit/>
          </a:bodyPr>
          <a:lstStyle/>
          <a:p>
            <a:pPr algn="ctr"/>
            <a:r>
              <a:rPr lang="de-DE" sz="1400" dirty="0">
                <a:solidFill>
                  <a:schemeClr val="accent2">
                    <a:lumMod val="75000"/>
                  </a:schemeClr>
                </a:solidFill>
              </a:rPr>
              <a:t>Luftröhre</a:t>
            </a:r>
          </a:p>
        </p:txBody>
      </p:sp>
    </p:spTree>
    <p:extLst>
      <p:ext uri="{BB962C8B-B14F-4D97-AF65-F5344CB8AC3E}">
        <p14:creationId xmlns:p14="http://schemas.microsoft.com/office/powerpoint/2010/main" val="122749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Zeichnung, Clipart, Entwurf, Cartoon enthält.&#10;&#10;Automatisch generierte Beschreibung">
            <a:extLst>
              <a:ext uri="{FF2B5EF4-FFF2-40B4-BE49-F238E27FC236}">
                <a16:creationId xmlns:a16="http://schemas.microsoft.com/office/drawing/2014/main" id="{072DB06B-14F9-1451-61FD-27A5C04CC914}"/>
              </a:ext>
            </a:extLst>
          </p:cNvPr>
          <p:cNvPicPr>
            <a:picLocks noChangeAspect="1"/>
          </p:cNvPicPr>
          <p:nvPr/>
        </p:nvPicPr>
        <p:blipFill>
          <a:blip r:embed="rId2"/>
          <a:stretch>
            <a:fillRect/>
          </a:stretch>
        </p:blipFill>
        <p:spPr>
          <a:xfrm>
            <a:off x="946974" y="3352800"/>
            <a:ext cx="857361" cy="1320800"/>
          </a:xfrm>
          <a:prstGeom prst="rect">
            <a:avLst/>
          </a:prstGeom>
        </p:spPr>
      </p:pic>
      <p:pic>
        <p:nvPicPr>
          <p:cNvPr id="6" name="Grafik 5" descr="Ein Bild, das Zeichnung, Clipart, Entwurf, Cartoon enthält.&#10;&#10;Automatisch generierte Beschreibung">
            <a:extLst>
              <a:ext uri="{FF2B5EF4-FFF2-40B4-BE49-F238E27FC236}">
                <a16:creationId xmlns:a16="http://schemas.microsoft.com/office/drawing/2014/main" id="{E195D392-A24F-C45D-1CDC-382A54FCC0FE}"/>
              </a:ext>
            </a:extLst>
          </p:cNvPr>
          <p:cNvPicPr>
            <a:picLocks noChangeAspect="1"/>
          </p:cNvPicPr>
          <p:nvPr/>
        </p:nvPicPr>
        <p:blipFill>
          <a:blip r:embed="rId3"/>
          <a:stretch>
            <a:fillRect/>
          </a:stretch>
        </p:blipFill>
        <p:spPr>
          <a:xfrm>
            <a:off x="986286" y="1930400"/>
            <a:ext cx="727972" cy="1317880"/>
          </a:xfrm>
          <a:prstGeom prst="rect">
            <a:avLst/>
          </a:prstGeom>
        </p:spPr>
      </p:pic>
      <p:pic>
        <p:nvPicPr>
          <p:cNvPr id="11" name="Grafik 10" descr="Ein Bild, das Symbol, Schrift, Design enthält.&#10;&#10;Automatisch generierte Beschreibung">
            <a:extLst>
              <a:ext uri="{FF2B5EF4-FFF2-40B4-BE49-F238E27FC236}">
                <a16:creationId xmlns:a16="http://schemas.microsoft.com/office/drawing/2014/main" id="{63C2A6F1-BAC4-2E9A-11C6-B8EA1B29E589}"/>
              </a:ext>
            </a:extLst>
          </p:cNvPr>
          <p:cNvPicPr>
            <a:picLocks noChangeAspect="1"/>
          </p:cNvPicPr>
          <p:nvPr/>
        </p:nvPicPr>
        <p:blipFill rotWithShape="1">
          <a:blip r:embed="rId4"/>
          <a:srcRect l="-2390"/>
          <a:stretch/>
        </p:blipFill>
        <p:spPr>
          <a:xfrm>
            <a:off x="686094" y="4833963"/>
            <a:ext cx="1294816" cy="1320800"/>
          </a:xfrm>
          <a:prstGeom prst="rect">
            <a:avLst/>
          </a:prstGeom>
        </p:spPr>
      </p:pic>
      <p:sp>
        <p:nvSpPr>
          <p:cNvPr id="2" name="Titel 1">
            <a:extLst>
              <a:ext uri="{FF2B5EF4-FFF2-40B4-BE49-F238E27FC236}">
                <a16:creationId xmlns:a16="http://schemas.microsoft.com/office/drawing/2014/main" id="{5EEB101B-87BD-F813-3D67-534763FA4AE8}"/>
              </a:ext>
            </a:extLst>
          </p:cNvPr>
          <p:cNvSpPr>
            <a:spLocks noGrp="1"/>
          </p:cNvSpPr>
          <p:nvPr>
            <p:ph type="title"/>
          </p:nvPr>
        </p:nvSpPr>
        <p:spPr>
          <a:xfrm>
            <a:off x="1333502" y="609600"/>
            <a:ext cx="8596668" cy="1320800"/>
          </a:xfrm>
        </p:spPr>
        <p:txBody>
          <a:bodyPr>
            <a:normAutofit/>
          </a:bodyPr>
          <a:lstStyle/>
          <a:p>
            <a:r>
              <a:rPr lang="de-DE" dirty="0"/>
              <a:t>Juvenile Papillomatose </a:t>
            </a:r>
          </a:p>
        </p:txBody>
      </p:sp>
      <p:sp>
        <p:nvSpPr>
          <p:cNvPr id="32" name="Isosceles Triangle 2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Inhaltsplatzhalter 2">
            <a:extLst>
              <a:ext uri="{FF2B5EF4-FFF2-40B4-BE49-F238E27FC236}">
                <a16:creationId xmlns:a16="http://schemas.microsoft.com/office/drawing/2014/main" id="{B681188D-E2B1-9BCF-F34B-9D40185ED04A}"/>
              </a:ext>
            </a:extLst>
          </p:cNvPr>
          <p:cNvSpPr>
            <a:spLocks noGrp="1"/>
          </p:cNvSpPr>
          <p:nvPr>
            <p:ph idx="1"/>
          </p:nvPr>
        </p:nvSpPr>
        <p:spPr>
          <a:xfrm>
            <a:off x="1891591" y="1381121"/>
            <a:ext cx="8408818" cy="5463309"/>
          </a:xfrm>
        </p:spPr>
        <p:txBody>
          <a:bodyPr>
            <a:normAutofit/>
          </a:bodyPr>
          <a:lstStyle/>
          <a:p>
            <a:pPr marL="0" indent="0">
              <a:buNone/>
            </a:pPr>
            <a:r>
              <a:rPr lang="de-DE" dirty="0"/>
              <a:t>Die juvenile Papillomatose kann ersthafte Folgen für Babys und Kinder haben.</a:t>
            </a:r>
          </a:p>
          <a:p>
            <a:r>
              <a:rPr lang="de-DE" b="1" dirty="0"/>
              <a:t>Atemwegsblockaden:</a:t>
            </a:r>
            <a:r>
              <a:rPr lang="de-DE" dirty="0"/>
              <a:t> Papillome, die in den Atemwegen wachsen, können zu Blockaden führen. Diese Wucherungen können die Luftzufuhr beeinträchtigen, was zu schwerwiegenden Atemproblemen führt. In schweren Fällen kann dies lebensbedrohlich sein und eine sofortige medizinische Intervention erfordern.</a:t>
            </a:r>
          </a:p>
          <a:p>
            <a:r>
              <a:rPr lang="de-DE" b="1" dirty="0"/>
              <a:t>Chronische Atembeschwerden:</a:t>
            </a:r>
            <a:r>
              <a:rPr lang="de-DE" dirty="0"/>
              <a:t> Selbst wenn die Blockaden nicht akut lebensbedrohlich sind, können sie chronische Atembeschwerden verursachen. Kinder mit juveniler Papillomatose erleben häufig Symptome, die ihre Lebensqualität und körperliche Entwicklung beeinträchtigen können.</a:t>
            </a:r>
          </a:p>
          <a:p>
            <a:r>
              <a:rPr lang="de-DE" b="1" dirty="0"/>
              <a:t>Häufige chirurgische Eingriffe:</a:t>
            </a:r>
            <a:r>
              <a:rPr lang="de-DE" dirty="0"/>
              <a:t> Da Papillome dazu neigen, nach der Entfernung wieder aufzutreten, müssen betroffene Kinder häufig mehrere chirurgische Eingriffe über Jahre hinweg  erdulden. Dies kann psychologisch belastend sein und das Risiko für andere Komplikationen im Zusammenhang mit wiederholten Narkosen und Eingriffen erhöhen.</a:t>
            </a:r>
          </a:p>
        </p:txBody>
      </p:sp>
      <p:sp>
        <p:nvSpPr>
          <p:cNvPr id="33" name="Isosceles Triangle 2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79642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EB101B-87BD-F813-3D67-534763FA4AE8}"/>
              </a:ext>
            </a:extLst>
          </p:cNvPr>
          <p:cNvSpPr>
            <a:spLocks noGrp="1"/>
          </p:cNvSpPr>
          <p:nvPr>
            <p:ph type="title"/>
          </p:nvPr>
        </p:nvSpPr>
        <p:spPr>
          <a:xfrm>
            <a:off x="1333502" y="609600"/>
            <a:ext cx="8596668" cy="1320800"/>
          </a:xfrm>
        </p:spPr>
        <p:txBody>
          <a:bodyPr>
            <a:normAutofit/>
          </a:bodyPr>
          <a:lstStyle/>
          <a:p>
            <a:r>
              <a:rPr lang="de-DE" dirty="0"/>
              <a:t>Juvenile Papillomatose </a:t>
            </a:r>
          </a:p>
        </p:txBody>
      </p:sp>
      <p:sp>
        <p:nvSpPr>
          <p:cNvPr id="25" name="Isosceles Triangle 2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Inhaltsplatzhalter 2">
            <a:extLst>
              <a:ext uri="{FF2B5EF4-FFF2-40B4-BE49-F238E27FC236}">
                <a16:creationId xmlns:a16="http://schemas.microsoft.com/office/drawing/2014/main" id="{B681188D-E2B1-9BCF-F34B-9D40185ED04A}"/>
              </a:ext>
            </a:extLst>
          </p:cNvPr>
          <p:cNvSpPr>
            <a:spLocks noGrp="1"/>
          </p:cNvSpPr>
          <p:nvPr>
            <p:ph idx="1"/>
          </p:nvPr>
        </p:nvSpPr>
        <p:spPr>
          <a:xfrm>
            <a:off x="1260457" y="1641913"/>
            <a:ext cx="8596668" cy="4111327"/>
          </a:xfrm>
        </p:spPr>
        <p:txBody>
          <a:bodyPr>
            <a:normAutofit/>
          </a:bodyPr>
          <a:lstStyle/>
          <a:p>
            <a:r>
              <a:rPr lang="de-DE" b="1" dirty="0"/>
              <a:t>Stimmprobleme: </a:t>
            </a:r>
            <a:r>
              <a:rPr lang="de-DE" dirty="0"/>
              <a:t>Wenn die Papillome den Kehlkopf oder die Stimmbänder betreffen, können sie dauerhafte Veränderungen der Stimme verursachen. Dies kann von leichter Heiserkeit bis hin zu signifikanten Stimmverlust reichen, was wiederum die Kommunikationsfähigkeit und soziale Interaktion beeinträchtigen kann. </a:t>
            </a:r>
          </a:p>
          <a:p>
            <a:r>
              <a:rPr lang="de-DE" b="1" dirty="0"/>
              <a:t>Entwicklung von Krebs: </a:t>
            </a:r>
            <a:r>
              <a:rPr lang="de-DE" dirty="0"/>
              <a:t>Obwohl die Papillome gutartig sind, besteht ein geringes Risiko, dass sich aus diesen Läsionen maligne Tumoren entwickeln. Dies ist jedoch selten und tritt meistens bei Erwachsenen auf, die langfristig an an dieser Erkrankung leiden.</a:t>
            </a:r>
          </a:p>
          <a:p>
            <a:r>
              <a:rPr lang="de-DE" dirty="0"/>
              <a:t>Link zum Video: 5-jähriger mit RRP </a:t>
            </a:r>
            <a:r>
              <a:rPr lang="de-DE" dirty="0">
                <a:hlinkClick r:id="rId2"/>
              </a:rPr>
              <a:t>https://www.youtube.com/watch?v=8pmgtqw_6VY&amp;rco=1</a:t>
            </a:r>
            <a:endParaRPr lang="de-DE" dirty="0"/>
          </a:p>
          <a:p>
            <a:endParaRPr lang="de-DE" dirty="0"/>
          </a:p>
          <a:p>
            <a:pPr marL="0" indent="0">
              <a:buNone/>
            </a:pPr>
            <a:endParaRPr lang="de-DE" dirty="0"/>
          </a:p>
          <a:p>
            <a:pPr marL="0" indent="0">
              <a:buNone/>
            </a:pPr>
            <a:endParaRPr lang="de-DE" dirty="0"/>
          </a:p>
        </p:txBody>
      </p:sp>
      <p:sp>
        <p:nvSpPr>
          <p:cNvPr id="27" name="Isosceles Triangle 2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Textfeld 10">
            <a:extLst>
              <a:ext uri="{FF2B5EF4-FFF2-40B4-BE49-F238E27FC236}">
                <a16:creationId xmlns:a16="http://schemas.microsoft.com/office/drawing/2014/main" id="{02C92F9E-1FC9-6961-C97B-CCEF697BFA01}"/>
              </a:ext>
            </a:extLst>
          </p:cNvPr>
          <p:cNvSpPr txBox="1"/>
          <p:nvPr/>
        </p:nvSpPr>
        <p:spPr>
          <a:xfrm>
            <a:off x="7851913" y="7156174"/>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16686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7" name="Isosceles Triangle 3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pSp>
        <p:nvGrpSpPr>
          <p:cNvPr id="4" name="Gruppieren 3">
            <a:extLst>
              <a:ext uri="{FF2B5EF4-FFF2-40B4-BE49-F238E27FC236}">
                <a16:creationId xmlns:a16="http://schemas.microsoft.com/office/drawing/2014/main" id="{113233F9-1569-6E2A-D74B-AFC3DC183BD7}"/>
              </a:ext>
            </a:extLst>
          </p:cNvPr>
          <p:cNvGrpSpPr/>
          <p:nvPr/>
        </p:nvGrpSpPr>
        <p:grpSpPr>
          <a:xfrm>
            <a:off x="557824" y="3571943"/>
            <a:ext cx="3564179" cy="2009815"/>
            <a:chOff x="0" y="1468510"/>
            <a:chExt cx="4020095" cy="1251930"/>
          </a:xfrm>
        </p:grpSpPr>
        <p:sp>
          <p:nvSpPr>
            <p:cNvPr id="5" name="Abgerundetes Rechteck 4">
              <a:extLst>
                <a:ext uri="{FF2B5EF4-FFF2-40B4-BE49-F238E27FC236}">
                  <a16:creationId xmlns:a16="http://schemas.microsoft.com/office/drawing/2014/main" id="{0762AD1D-12EA-4B9A-2449-DDA4C061D641}"/>
                </a:ext>
              </a:extLst>
            </p:cNvPr>
            <p:cNvSpPr/>
            <p:nvPr/>
          </p:nvSpPr>
          <p:spPr>
            <a:xfrm>
              <a:off x="0" y="1468510"/>
              <a:ext cx="4020095" cy="1251930"/>
            </a:xfrm>
            <a:prstGeom prst="roundRect">
              <a:avLst>
                <a:gd name="adj" fmla="val 10000"/>
              </a:avLst>
            </a:prstGeom>
          </p:spPr>
          <p:style>
            <a:lnRef idx="2">
              <a:schemeClr val="lt1">
                <a:hueOff val="0"/>
                <a:satOff val="0"/>
                <a:lumOff val="0"/>
                <a:alphaOff val="0"/>
              </a:schemeClr>
            </a:lnRef>
            <a:fillRef idx="1">
              <a:schemeClr val="accent2">
                <a:hueOff val="-1482143"/>
                <a:satOff val="7100"/>
                <a:lumOff val="6569"/>
                <a:alphaOff val="0"/>
              </a:schemeClr>
            </a:fillRef>
            <a:effectRef idx="0">
              <a:schemeClr val="accent2">
                <a:hueOff val="-1482143"/>
                <a:satOff val="7100"/>
                <a:lumOff val="6569"/>
                <a:alphaOff val="0"/>
              </a:schemeClr>
            </a:effectRef>
            <a:fontRef idx="minor">
              <a:schemeClr val="lt1"/>
            </a:fontRef>
          </p:style>
          <p:txBody>
            <a:bodyPr/>
            <a:lstStyle/>
            <a:p>
              <a:endParaRPr lang="de-DE"/>
            </a:p>
          </p:txBody>
        </p:sp>
        <p:sp>
          <p:nvSpPr>
            <p:cNvPr id="6" name="Abgerundetes Rechteck 4">
              <a:extLst>
                <a:ext uri="{FF2B5EF4-FFF2-40B4-BE49-F238E27FC236}">
                  <a16:creationId xmlns:a16="http://schemas.microsoft.com/office/drawing/2014/main" id="{DFECE9B9-2112-E62F-3ED4-B648332ED991}"/>
                </a:ext>
              </a:extLst>
            </p:cNvPr>
            <p:cNvSpPr txBox="1"/>
            <p:nvPr/>
          </p:nvSpPr>
          <p:spPr>
            <a:xfrm>
              <a:off x="36667" y="1505178"/>
              <a:ext cx="3983427" cy="1178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400" b="1" kern="1200" dirty="0"/>
                <a:t>Schutz vor Infektion:   </a:t>
              </a:r>
            </a:p>
            <a:p>
              <a:pPr marL="0" lvl="0" indent="0" algn="ctr" defTabSz="577850">
                <a:spcBef>
                  <a:spcPct val="0"/>
                </a:spcBef>
                <a:spcAft>
                  <a:spcPct val="35000"/>
                </a:spcAft>
                <a:buNone/>
              </a:pPr>
              <a:r>
                <a:rPr lang="de-DE" sz="1300" kern="1200" dirty="0"/>
                <a:t>Schutz vor Viren</a:t>
              </a:r>
              <a:r>
                <a:rPr lang="de-DE" sz="1300" dirty="0"/>
                <a:t>, die </a:t>
              </a:r>
              <a:r>
                <a:rPr lang="de-DE" sz="1300" kern="1200" dirty="0"/>
                <a:t>die Papillome verursachen.</a:t>
              </a:r>
              <a:endParaRPr lang="en-US" sz="1300" kern="1200" dirty="0"/>
            </a:p>
          </p:txBody>
        </p:sp>
      </p:grpSp>
      <p:grpSp>
        <p:nvGrpSpPr>
          <p:cNvPr id="9" name="Gruppieren 8">
            <a:extLst>
              <a:ext uri="{FF2B5EF4-FFF2-40B4-BE49-F238E27FC236}">
                <a16:creationId xmlns:a16="http://schemas.microsoft.com/office/drawing/2014/main" id="{AEC89A98-F8B8-0D72-B98D-7EA5A8D4DDC9}"/>
              </a:ext>
            </a:extLst>
          </p:cNvPr>
          <p:cNvGrpSpPr/>
          <p:nvPr/>
        </p:nvGrpSpPr>
        <p:grpSpPr>
          <a:xfrm>
            <a:off x="4269080" y="3556040"/>
            <a:ext cx="3572226" cy="2024049"/>
            <a:chOff x="2893994" y="1398414"/>
            <a:chExt cx="3572226" cy="1228044"/>
          </a:xfrm>
        </p:grpSpPr>
        <p:sp>
          <p:nvSpPr>
            <p:cNvPr id="10" name="Abgerundetes Rechteck 9">
              <a:extLst>
                <a:ext uri="{FF2B5EF4-FFF2-40B4-BE49-F238E27FC236}">
                  <a16:creationId xmlns:a16="http://schemas.microsoft.com/office/drawing/2014/main" id="{44737E20-3C91-C9D6-1122-B675D5ACDFAC}"/>
                </a:ext>
              </a:extLst>
            </p:cNvPr>
            <p:cNvSpPr/>
            <p:nvPr/>
          </p:nvSpPr>
          <p:spPr>
            <a:xfrm>
              <a:off x="2893994" y="1398414"/>
              <a:ext cx="3564179" cy="1228044"/>
            </a:xfrm>
            <a:prstGeom prst="roundRect">
              <a:avLst>
                <a:gd name="adj" fmla="val 10000"/>
              </a:avLst>
            </a:prstGeom>
          </p:spPr>
          <p:style>
            <a:lnRef idx="2">
              <a:schemeClr val="lt1">
                <a:hueOff val="0"/>
                <a:satOff val="0"/>
                <a:lumOff val="0"/>
                <a:alphaOff val="0"/>
              </a:schemeClr>
            </a:lnRef>
            <a:fillRef idx="1">
              <a:schemeClr val="accent2">
                <a:hueOff val="-2964286"/>
                <a:satOff val="14200"/>
                <a:lumOff val="13137"/>
                <a:alphaOff val="0"/>
              </a:schemeClr>
            </a:fillRef>
            <a:effectRef idx="0">
              <a:schemeClr val="accent2">
                <a:hueOff val="-2964286"/>
                <a:satOff val="14200"/>
                <a:lumOff val="13137"/>
                <a:alphaOff val="0"/>
              </a:schemeClr>
            </a:effectRef>
            <a:fontRef idx="minor">
              <a:schemeClr val="lt1"/>
            </a:fontRef>
          </p:style>
          <p:txBody>
            <a:bodyPr/>
            <a:lstStyle/>
            <a:p>
              <a:endParaRPr lang="de-DE"/>
            </a:p>
          </p:txBody>
        </p:sp>
        <p:sp>
          <p:nvSpPr>
            <p:cNvPr id="11" name="Abgerundetes Rechteck 4">
              <a:extLst>
                <a:ext uri="{FF2B5EF4-FFF2-40B4-BE49-F238E27FC236}">
                  <a16:creationId xmlns:a16="http://schemas.microsoft.com/office/drawing/2014/main" id="{8C9422D8-70C1-CAC9-A4BA-D1D5253D9382}"/>
                </a:ext>
              </a:extLst>
            </p:cNvPr>
            <p:cNvSpPr txBox="1"/>
            <p:nvPr/>
          </p:nvSpPr>
          <p:spPr>
            <a:xfrm>
              <a:off x="2938255" y="1434303"/>
              <a:ext cx="3527965" cy="119207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400" b="1" kern="1200" dirty="0"/>
                <a:t>Reduktion der Übertragung: </a:t>
              </a:r>
            </a:p>
            <a:p>
              <a:pPr marL="0" lvl="0" indent="0" algn="ctr" defTabSz="577850">
                <a:spcBef>
                  <a:spcPct val="0"/>
                </a:spcBef>
                <a:spcAft>
                  <a:spcPct val="35000"/>
                </a:spcAft>
                <a:buNone/>
              </a:pPr>
              <a:r>
                <a:rPr lang="de-DE" sz="1300" kern="1200" dirty="0"/>
                <a:t>Die HPV-Impfung junger Frauen und Männer kann das Risiko einer HPV-Übertragung von Mutter zu Neugeborenem verhindern </a:t>
              </a:r>
            </a:p>
            <a:p>
              <a:pPr marL="0" lvl="0" indent="0" algn="ctr" defTabSz="577850">
                <a:lnSpc>
                  <a:spcPct val="90000"/>
                </a:lnSpc>
                <a:spcBef>
                  <a:spcPct val="0"/>
                </a:spcBef>
                <a:spcAft>
                  <a:spcPct val="35000"/>
                </a:spcAft>
                <a:buNone/>
              </a:pPr>
              <a:r>
                <a:rPr lang="de-DE" sz="1300" kern="1200" dirty="0"/>
                <a:t> </a:t>
              </a:r>
              <a:r>
                <a:rPr lang="de-DE" sz="1300" kern="1200" dirty="0">
                  <a:sym typeface="Wingdings" pitchFamily="2" charset="2"/>
                </a:rPr>
                <a:t> </a:t>
              </a:r>
              <a:r>
                <a:rPr lang="de-DE" sz="1300" kern="1200" dirty="0"/>
                <a:t>Verringerung der gesamtgesell-</a:t>
              </a:r>
              <a:endParaRPr lang="de-DE" sz="1300" dirty="0"/>
            </a:p>
            <a:p>
              <a:pPr marL="0" lvl="0" indent="0" algn="ctr" defTabSz="577850">
                <a:lnSpc>
                  <a:spcPct val="90000"/>
                </a:lnSpc>
                <a:spcBef>
                  <a:spcPct val="0"/>
                </a:spcBef>
                <a:spcAft>
                  <a:spcPct val="35000"/>
                </a:spcAft>
                <a:buNone/>
              </a:pPr>
              <a:r>
                <a:rPr lang="de-DE" sz="1300" kern="1200" dirty="0"/>
                <a:t>schaftlichen Häufigkeit der </a:t>
              </a:r>
            </a:p>
            <a:p>
              <a:pPr marL="0" lvl="0" indent="0" algn="ctr" defTabSz="577850">
                <a:lnSpc>
                  <a:spcPct val="90000"/>
                </a:lnSpc>
                <a:spcBef>
                  <a:spcPct val="0"/>
                </a:spcBef>
                <a:spcAft>
                  <a:spcPct val="35000"/>
                </a:spcAft>
                <a:buNone/>
              </a:pPr>
              <a:r>
                <a:rPr lang="de-DE" sz="1300" kern="1200" dirty="0"/>
                <a:t>Papillomatose </a:t>
              </a:r>
              <a:endParaRPr lang="en-US" sz="1300" kern="1200" dirty="0"/>
            </a:p>
          </p:txBody>
        </p:sp>
      </p:grpSp>
      <p:grpSp>
        <p:nvGrpSpPr>
          <p:cNvPr id="12" name="Gruppieren 11">
            <a:extLst>
              <a:ext uri="{FF2B5EF4-FFF2-40B4-BE49-F238E27FC236}">
                <a16:creationId xmlns:a16="http://schemas.microsoft.com/office/drawing/2014/main" id="{A068A226-C6FB-46A2-A867-A2ACB3032802}"/>
              </a:ext>
            </a:extLst>
          </p:cNvPr>
          <p:cNvGrpSpPr/>
          <p:nvPr/>
        </p:nvGrpSpPr>
        <p:grpSpPr>
          <a:xfrm>
            <a:off x="2728425" y="1915535"/>
            <a:ext cx="6735150" cy="1228044"/>
            <a:chOff x="941766" y="0"/>
            <a:chExt cx="6735150" cy="1228044"/>
          </a:xfrm>
        </p:grpSpPr>
        <p:sp>
          <p:nvSpPr>
            <p:cNvPr id="13" name="Abgerundetes Rechteck 12">
              <a:extLst>
                <a:ext uri="{FF2B5EF4-FFF2-40B4-BE49-F238E27FC236}">
                  <a16:creationId xmlns:a16="http://schemas.microsoft.com/office/drawing/2014/main" id="{F5A270F3-7B8B-7B30-76E0-14E842E089D0}"/>
                </a:ext>
              </a:extLst>
            </p:cNvPr>
            <p:cNvSpPr/>
            <p:nvPr/>
          </p:nvSpPr>
          <p:spPr>
            <a:xfrm>
              <a:off x="941766" y="0"/>
              <a:ext cx="6735150" cy="122804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de-DE"/>
            </a:p>
          </p:txBody>
        </p:sp>
        <p:sp>
          <p:nvSpPr>
            <p:cNvPr id="14" name="Abgerundetes Rechteck 4">
              <a:extLst>
                <a:ext uri="{FF2B5EF4-FFF2-40B4-BE49-F238E27FC236}">
                  <a16:creationId xmlns:a16="http://schemas.microsoft.com/office/drawing/2014/main" id="{7CC7114D-43AA-FC7A-4A1F-4652CD1AB218}"/>
                </a:ext>
              </a:extLst>
            </p:cNvPr>
            <p:cNvSpPr txBox="1"/>
            <p:nvPr/>
          </p:nvSpPr>
          <p:spPr>
            <a:xfrm>
              <a:off x="977734" y="35968"/>
              <a:ext cx="6699182" cy="1156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t>      </a:t>
              </a:r>
              <a:r>
                <a:rPr lang="de-DE" sz="1600" b="1" kern="1200" dirty="0"/>
                <a:t>HPV-Impfung als Präventionsmaßnahme</a:t>
              </a:r>
              <a:endParaRPr lang="en-US" sz="1600" kern="1200" dirty="0"/>
            </a:p>
          </p:txBody>
        </p:sp>
      </p:grpSp>
      <p:grpSp>
        <p:nvGrpSpPr>
          <p:cNvPr id="19" name="Gruppieren 18">
            <a:extLst>
              <a:ext uri="{FF2B5EF4-FFF2-40B4-BE49-F238E27FC236}">
                <a16:creationId xmlns:a16="http://schemas.microsoft.com/office/drawing/2014/main" id="{38428485-A75A-E595-0EF7-82F6568C6331}"/>
              </a:ext>
            </a:extLst>
          </p:cNvPr>
          <p:cNvGrpSpPr/>
          <p:nvPr/>
        </p:nvGrpSpPr>
        <p:grpSpPr>
          <a:xfrm>
            <a:off x="5678210" y="2898110"/>
            <a:ext cx="798228" cy="816312"/>
            <a:chOff x="6815885" y="1063262"/>
            <a:chExt cx="798228" cy="816312"/>
          </a:xfrm>
        </p:grpSpPr>
        <p:sp>
          <p:nvSpPr>
            <p:cNvPr id="20" name="Pfeil nach unten 19">
              <a:extLst>
                <a:ext uri="{FF2B5EF4-FFF2-40B4-BE49-F238E27FC236}">
                  <a16:creationId xmlns:a16="http://schemas.microsoft.com/office/drawing/2014/main" id="{ED0EE401-4694-B5B1-14F9-63B0D83CB662}"/>
                </a:ext>
              </a:extLst>
            </p:cNvPr>
            <p:cNvSpPr/>
            <p:nvPr/>
          </p:nvSpPr>
          <p:spPr>
            <a:xfrm>
              <a:off x="6815885" y="1081346"/>
              <a:ext cx="798228" cy="798228"/>
            </a:xfrm>
            <a:prstGeom prst="downArrow">
              <a:avLst>
                <a:gd name="adj1" fmla="val 55000"/>
                <a:gd name="adj2" fmla="val 45000"/>
              </a:avLst>
            </a:prstGeom>
          </p:spPr>
          <p:style>
            <a:lnRef idx="2">
              <a:schemeClr val="accent2">
                <a:tint val="40000"/>
                <a:alpha val="90000"/>
                <a:hueOff val="-4091839"/>
                <a:satOff val="45107"/>
                <a:lumOff val="4296"/>
                <a:alphaOff val="0"/>
              </a:schemeClr>
            </a:lnRef>
            <a:fillRef idx="1">
              <a:schemeClr val="accent2">
                <a:tint val="40000"/>
                <a:alpha val="90000"/>
                <a:hueOff val="-4091839"/>
                <a:satOff val="45107"/>
                <a:lumOff val="4296"/>
                <a:alphaOff val="0"/>
              </a:schemeClr>
            </a:fillRef>
            <a:effectRef idx="0">
              <a:schemeClr val="accent2">
                <a:tint val="40000"/>
                <a:alpha val="90000"/>
                <a:hueOff val="-4091839"/>
                <a:satOff val="45107"/>
                <a:lumOff val="4296"/>
                <a:alphaOff val="0"/>
              </a:schemeClr>
            </a:effectRef>
            <a:fontRef idx="minor">
              <a:schemeClr val="dk1">
                <a:hueOff val="0"/>
                <a:satOff val="0"/>
                <a:lumOff val="0"/>
                <a:alphaOff val="0"/>
              </a:schemeClr>
            </a:fontRef>
          </p:style>
          <p:txBody>
            <a:bodyPr/>
            <a:lstStyle/>
            <a:p>
              <a:endParaRPr lang="de-DE"/>
            </a:p>
          </p:txBody>
        </p:sp>
        <p:sp>
          <p:nvSpPr>
            <p:cNvPr id="21" name="Pfeil nach unten 4">
              <a:extLst>
                <a:ext uri="{FF2B5EF4-FFF2-40B4-BE49-F238E27FC236}">
                  <a16:creationId xmlns:a16="http://schemas.microsoft.com/office/drawing/2014/main" id="{24478C8C-C889-CB77-DBE1-9CC95DA628D5}"/>
                </a:ext>
              </a:extLst>
            </p:cNvPr>
            <p:cNvSpPr txBox="1"/>
            <p:nvPr/>
          </p:nvSpPr>
          <p:spPr>
            <a:xfrm>
              <a:off x="6985305" y="1063262"/>
              <a:ext cx="439026" cy="60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pic>
        <p:nvPicPr>
          <p:cNvPr id="36" name="Grafik 35" descr="Ein Bild, das Grün, Schrift, Design enthält.&#10;&#10;Automatisch generierte Beschreibung">
            <a:extLst>
              <a:ext uri="{FF2B5EF4-FFF2-40B4-BE49-F238E27FC236}">
                <a16:creationId xmlns:a16="http://schemas.microsoft.com/office/drawing/2014/main" id="{8397A18E-E1AD-4E25-554F-A4372921A6E3}"/>
              </a:ext>
            </a:extLst>
          </p:cNvPr>
          <p:cNvPicPr>
            <a:picLocks noChangeAspect="1"/>
          </p:cNvPicPr>
          <p:nvPr/>
        </p:nvPicPr>
        <p:blipFill>
          <a:blip r:embed="rId3"/>
          <a:stretch>
            <a:fillRect/>
          </a:stretch>
        </p:blipFill>
        <p:spPr>
          <a:xfrm>
            <a:off x="3323775" y="2037015"/>
            <a:ext cx="1007560" cy="974525"/>
          </a:xfrm>
          <a:prstGeom prst="rect">
            <a:avLst/>
          </a:prstGeom>
        </p:spPr>
      </p:pic>
      <p:grpSp>
        <p:nvGrpSpPr>
          <p:cNvPr id="15" name="Gruppieren 14">
            <a:extLst>
              <a:ext uri="{FF2B5EF4-FFF2-40B4-BE49-F238E27FC236}">
                <a16:creationId xmlns:a16="http://schemas.microsoft.com/office/drawing/2014/main" id="{764A15A4-0E43-8FD7-0529-66D0F0DD0DD7}"/>
              </a:ext>
            </a:extLst>
          </p:cNvPr>
          <p:cNvGrpSpPr/>
          <p:nvPr/>
        </p:nvGrpSpPr>
        <p:grpSpPr>
          <a:xfrm>
            <a:off x="3009603" y="2947531"/>
            <a:ext cx="798228" cy="798228"/>
            <a:chOff x="253716" y="884530"/>
            <a:chExt cx="798228" cy="798228"/>
          </a:xfrm>
        </p:grpSpPr>
        <p:sp>
          <p:nvSpPr>
            <p:cNvPr id="16" name="Pfeil nach unten 15">
              <a:extLst>
                <a:ext uri="{FF2B5EF4-FFF2-40B4-BE49-F238E27FC236}">
                  <a16:creationId xmlns:a16="http://schemas.microsoft.com/office/drawing/2014/main" id="{4F92E4FC-38FB-AFB2-3066-172CF723A79C}"/>
                </a:ext>
              </a:extLst>
            </p:cNvPr>
            <p:cNvSpPr/>
            <p:nvPr/>
          </p:nvSpPr>
          <p:spPr>
            <a:xfrm>
              <a:off x="253716" y="884530"/>
              <a:ext cx="798228" cy="798228"/>
            </a:xfrm>
            <a:prstGeom prst="downArrow">
              <a:avLst>
                <a:gd name="adj1" fmla="val 55000"/>
                <a:gd name="adj2" fmla="val 45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Pfeil nach unten 4">
              <a:extLst>
                <a:ext uri="{FF2B5EF4-FFF2-40B4-BE49-F238E27FC236}">
                  <a16:creationId xmlns:a16="http://schemas.microsoft.com/office/drawing/2014/main" id="{52FF092B-FCF3-6DC7-EAA3-A0FA1C957DCC}"/>
                </a:ext>
              </a:extLst>
            </p:cNvPr>
            <p:cNvSpPr txBox="1"/>
            <p:nvPr/>
          </p:nvSpPr>
          <p:spPr>
            <a:xfrm>
              <a:off x="433317" y="884530"/>
              <a:ext cx="439026" cy="60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pic>
        <p:nvPicPr>
          <p:cNvPr id="45" name="Grafik 44" descr="Ein Bild, das Grafiken, Design enthält.&#10;&#10;Automatisch generierte Beschreibung">
            <a:extLst>
              <a:ext uri="{FF2B5EF4-FFF2-40B4-BE49-F238E27FC236}">
                <a16:creationId xmlns:a16="http://schemas.microsoft.com/office/drawing/2014/main" id="{0D597399-E903-E380-62D6-4071BF1C5320}"/>
              </a:ext>
            </a:extLst>
          </p:cNvPr>
          <p:cNvPicPr>
            <a:picLocks noChangeAspect="1"/>
          </p:cNvPicPr>
          <p:nvPr/>
        </p:nvPicPr>
        <p:blipFill>
          <a:blip r:embed="rId4"/>
          <a:stretch>
            <a:fillRect/>
          </a:stretch>
        </p:blipFill>
        <p:spPr>
          <a:xfrm>
            <a:off x="7057942" y="5033741"/>
            <a:ext cx="661793" cy="489151"/>
          </a:xfrm>
          <a:prstGeom prst="rect">
            <a:avLst/>
          </a:prstGeom>
        </p:spPr>
      </p:pic>
      <p:pic>
        <p:nvPicPr>
          <p:cNvPr id="47" name="Grafik 46" descr="Ein Bild, das Grafiken, Schrift, Symbol, Logo enthält.&#10;&#10;Automatisch generierte Beschreibung">
            <a:extLst>
              <a:ext uri="{FF2B5EF4-FFF2-40B4-BE49-F238E27FC236}">
                <a16:creationId xmlns:a16="http://schemas.microsoft.com/office/drawing/2014/main" id="{3D4EED47-4AF9-295D-239D-2E76821910EE}"/>
              </a:ext>
            </a:extLst>
          </p:cNvPr>
          <p:cNvPicPr>
            <a:picLocks noChangeAspect="1"/>
          </p:cNvPicPr>
          <p:nvPr/>
        </p:nvPicPr>
        <p:blipFill>
          <a:blip r:embed="rId5"/>
          <a:stretch>
            <a:fillRect/>
          </a:stretch>
        </p:blipFill>
        <p:spPr>
          <a:xfrm>
            <a:off x="3185944" y="4874426"/>
            <a:ext cx="752330" cy="668738"/>
          </a:xfrm>
          <a:prstGeom prst="rect">
            <a:avLst/>
          </a:prstGeom>
        </p:spPr>
      </p:pic>
      <p:grpSp>
        <p:nvGrpSpPr>
          <p:cNvPr id="3" name="Gruppieren 2">
            <a:extLst>
              <a:ext uri="{FF2B5EF4-FFF2-40B4-BE49-F238E27FC236}">
                <a16:creationId xmlns:a16="http://schemas.microsoft.com/office/drawing/2014/main" id="{E1578998-8495-076C-24BD-A7628AEF1B07}"/>
              </a:ext>
            </a:extLst>
          </p:cNvPr>
          <p:cNvGrpSpPr/>
          <p:nvPr/>
        </p:nvGrpSpPr>
        <p:grpSpPr>
          <a:xfrm>
            <a:off x="7965392" y="3556039"/>
            <a:ext cx="3508847" cy="2023921"/>
            <a:chOff x="2893994" y="1398414"/>
            <a:chExt cx="3564179" cy="1228044"/>
          </a:xfrm>
          <a:solidFill>
            <a:schemeClr val="accent1">
              <a:lumMod val="75000"/>
            </a:schemeClr>
          </a:solidFill>
        </p:grpSpPr>
        <p:sp>
          <p:nvSpPr>
            <p:cNvPr id="7" name="Abgerundetes Rechteck 6">
              <a:extLst>
                <a:ext uri="{FF2B5EF4-FFF2-40B4-BE49-F238E27FC236}">
                  <a16:creationId xmlns:a16="http://schemas.microsoft.com/office/drawing/2014/main" id="{BC1E4252-11FD-F400-9BB4-598F80790530}"/>
                </a:ext>
              </a:extLst>
            </p:cNvPr>
            <p:cNvSpPr/>
            <p:nvPr/>
          </p:nvSpPr>
          <p:spPr>
            <a:xfrm>
              <a:off x="2893994" y="1398414"/>
              <a:ext cx="3564179" cy="1228044"/>
            </a:xfrm>
            <a:prstGeom prst="roundRect">
              <a:avLst>
                <a:gd name="adj" fmla="val 10000"/>
              </a:avLst>
            </a:prstGeom>
            <a:grpFill/>
            <a:ln>
              <a:noFill/>
            </a:ln>
          </p:spPr>
          <p:style>
            <a:lnRef idx="2">
              <a:schemeClr val="lt1">
                <a:hueOff val="0"/>
                <a:satOff val="0"/>
                <a:lumOff val="0"/>
                <a:alphaOff val="0"/>
              </a:schemeClr>
            </a:lnRef>
            <a:fillRef idx="1">
              <a:schemeClr val="accent2">
                <a:hueOff val="-2964286"/>
                <a:satOff val="14200"/>
                <a:lumOff val="13137"/>
                <a:alphaOff val="0"/>
              </a:schemeClr>
            </a:fillRef>
            <a:effectRef idx="0">
              <a:schemeClr val="accent2">
                <a:hueOff val="-2964286"/>
                <a:satOff val="14200"/>
                <a:lumOff val="13137"/>
                <a:alphaOff val="0"/>
              </a:schemeClr>
            </a:effectRef>
            <a:fontRef idx="minor">
              <a:schemeClr val="lt1"/>
            </a:fontRef>
          </p:style>
          <p:txBody>
            <a:bodyPr/>
            <a:lstStyle/>
            <a:p>
              <a:endParaRPr lang="de-DE"/>
            </a:p>
          </p:txBody>
        </p:sp>
        <p:sp>
          <p:nvSpPr>
            <p:cNvPr id="8" name="Abgerundetes Rechteck 4">
              <a:extLst>
                <a:ext uri="{FF2B5EF4-FFF2-40B4-BE49-F238E27FC236}">
                  <a16:creationId xmlns:a16="http://schemas.microsoft.com/office/drawing/2014/main" id="{02AE7AD3-0440-14A4-EE4F-FE35FE61C76F}"/>
                </a:ext>
              </a:extLst>
            </p:cNvPr>
            <p:cNvSpPr txBox="1"/>
            <p:nvPr/>
          </p:nvSpPr>
          <p:spPr>
            <a:xfrm>
              <a:off x="2893994" y="1416397"/>
              <a:ext cx="3564179" cy="119340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spcBef>
                  <a:spcPct val="0"/>
                </a:spcBef>
                <a:spcAft>
                  <a:spcPct val="35000"/>
                </a:spcAft>
                <a:buNone/>
              </a:pPr>
              <a:r>
                <a:rPr lang="de-DE" sz="1400" b="1" kern="1200" dirty="0"/>
                <a:t>Risikominimierung bei der Geburt:</a:t>
              </a:r>
            </a:p>
            <a:p>
              <a:pPr marL="0" lvl="0" indent="0" algn="ctr" defTabSz="577850">
                <a:spcBef>
                  <a:spcPct val="0"/>
                </a:spcBef>
                <a:spcAft>
                  <a:spcPct val="35000"/>
                </a:spcAft>
                <a:buNone/>
              </a:pPr>
              <a:r>
                <a:rPr lang="en-US" sz="1300" dirty="0"/>
                <a:t>Eine HPV-Infektion von Schwangeren ist ein weitverbreiteter Grund für die Empfehlung eines primären Kaiserschnitts – diese Empfehlung muss jedoch individuell erfolgen</a:t>
              </a:r>
            </a:p>
            <a:p>
              <a:pPr marL="285750" lvl="0" indent="-285750" algn="ctr" defTabSz="577850">
                <a:spcBef>
                  <a:spcPct val="0"/>
                </a:spcBef>
                <a:spcAft>
                  <a:spcPct val="35000"/>
                </a:spcAft>
                <a:buFont typeface="Wingdings" pitchFamily="2" charset="2"/>
                <a:buChar char="à"/>
              </a:pPr>
              <a:r>
                <a:rPr lang="en-US" sz="1300" kern="1200" dirty="0">
                  <a:sym typeface="Wingdings" pitchFamily="2" charset="2"/>
                </a:rPr>
                <a:t>Verhindert die </a:t>
              </a:r>
              <a:r>
                <a:rPr lang="de-DE" sz="1400" dirty="0"/>
                <a:t>Übertragung des Virus auf das Baby während der Geburt durch den Geburtskanal </a:t>
              </a:r>
              <a:endParaRPr lang="en-US" sz="1300" kern="1200" dirty="0"/>
            </a:p>
          </p:txBody>
        </p:sp>
      </p:grpSp>
      <p:grpSp>
        <p:nvGrpSpPr>
          <p:cNvPr id="18" name="Gruppieren 17">
            <a:extLst>
              <a:ext uri="{FF2B5EF4-FFF2-40B4-BE49-F238E27FC236}">
                <a16:creationId xmlns:a16="http://schemas.microsoft.com/office/drawing/2014/main" id="{9550ECC8-8EB6-85E1-88DD-6FFDE68D4D47}"/>
              </a:ext>
            </a:extLst>
          </p:cNvPr>
          <p:cNvGrpSpPr/>
          <p:nvPr/>
        </p:nvGrpSpPr>
        <p:grpSpPr>
          <a:xfrm>
            <a:off x="8364010" y="2894362"/>
            <a:ext cx="798228" cy="798228"/>
            <a:chOff x="253716" y="884530"/>
            <a:chExt cx="798228" cy="798228"/>
          </a:xfrm>
          <a:solidFill>
            <a:srgbClr val="86B523">
              <a:alpha val="90072"/>
            </a:srgbClr>
          </a:solidFill>
        </p:grpSpPr>
        <p:sp>
          <p:nvSpPr>
            <p:cNvPr id="22" name="Pfeil nach unten 21">
              <a:extLst>
                <a:ext uri="{FF2B5EF4-FFF2-40B4-BE49-F238E27FC236}">
                  <a16:creationId xmlns:a16="http://schemas.microsoft.com/office/drawing/2014/main" id="{68521817-0C8F-8C8E-402E-E2CDDB264AC3}"/>
                </a:ext>
              </a:extLst>
            </p:cNvPr>
            <p:cNvSpPr/>
            <p:nvPr/>
          </p:nvSpPr>
          <p:spPr>
            <a:xfrm>
              <a:off x="253716" y="884530"/>
              <a:ext cx="798228" cy="798228"/>
            </a:xfrm>
            <a:prstGeom prst="downArrow">
              <a:avLst>
                <a:gd name="adj1" fmla="val 55000"/>
                <a:gd name="adj2" fmla="val 45000"/>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 name="Pfeil nach unten 4">
              <a:extLst>
                <a:ext uri="{FF2B5EF4-FFF2-40B4-BE49-F238E27FC236}">
                  <a16:creationId xmlns:a16="http://schemas.microsoft.com/office/drawing/2014/main" id="{C512FE69-5146-3B14-AC40-EA54E41B8D59}"/>
                </a:ext>
              </a:extLst>
            </p:cNvPr>
            <p:cNvSpPr txBox="1"/>
            <p:nvPr/>
          </p:nvSpPr>
          <p:spPr>
            <a:xfrm>
              <a:off x="433317" y="884530"/>
              <a:ext cx="439026" cy="600667"/>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grpSp>
      <p:sp>
        <p:nvSpPr>
          <p:cNvPr id="29" name="Titel 1">
            <a:extLst>
              <a:ext uri="{FF2B5EF4-FFF2-40B4-BE49-F238E27FC236}">
                <a16:creationId xmlns:a16="http://schemas.microsoft.com/office/drawing/2014/main" id="{B4594276-70ED-211A-44CD-D4777A84F88F}"/>
              </a:ext>
            </a:extLst>
          </p:cNvPr>
          <p:cNvSpPr>
            <a:spLocks noGrp="1"/>
          </p:cNvSpPr>
          <p:nvPr>
            <p:ph type="title"/>
          </p:nvPr>
        </p:nvSpPr>
        <p:spPr>
          <a:xfrm>
            <a:off x="1333502" y="609600"/>
            <a:ext cx="8596668" cy="1320800"/>
          </a:xfrm>
        </p:spPr>
        <p:txBody>
          <a:bodyPr>
            <a:normAutofit/>
          </a:bodyPr>
          <a:lstStyle/>
          <a:p>
            <a:r>
              <a:rPr lang="de-DE" dirty="0"/>
              <a:t>Juvenile Papillomatose </a:t>
            </a:r>
          </a:p>
        </p:txBody>
      </p:sp>
    </p:spTree>
    <p:extLst>
      <p:ext uri="{BB962C8B-B14F-4D97-AF65-F5344CB8AC3E}">
        <p14:creationId xmlns:p14="http://schemas.microsoft.com/office/powerpoint/2010/main" val="162857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A8E79-C5FC-60D9-CC45-CB38FDBD8D32}"/>
              </a:ext>
            </a:extLst>
          </p:cNvPr>
          <p:cNvSpPr>
            <a:spLocks noGrp="1"/>
          </p:cNvSpPr>
          <p:nvPr>
            <p:ph type="title"/>
          </p:nvPr>
        </p:nvSpPr>
        <p:spPr>
          <a:xfrm>
            <a:off x="677334" y="609600"/>
            <a:ext cx="8596668" cy="1320800"/>
          </a:xfrm>
        </p:spPr>
        <p:txBody>
          <a:bodyPr anchor="t">
            <a:normAutofit/>
          </a:bodyPr>
          <a:lstStyle/>
          <a:p>
            <a:r>
              <a:rPr lang="de-DE"/>
              <a:t>Bedeutung von Screenings </a:t>
            </a:r>
          </a:p>
        </p:txBody>
      </p:sp>
      <p:sp>
        <p:nvSpPr>
          <p:cNvPr id="3" name="Inhaltsplatzhalter 2">
            <a:extLst>
              <a:ext uri="{FF2B5EF4-FFF2-40B4-BE49-F238E27FC236}">
                <a16:creationId xmlns:a16="http://schemas.microsoft.com/office/drawing/2014/main" id="{8759CC10-4F26-5D0D-B157-3E78B734287D}"/>
              </a:ext>
            </a:extLst>
          </p:cNvPr>
          <p:cNvSpPr>
            <a:spLocks noGrp="1"/>
          </p:cNvSpPr>
          <p:nvPr>
            <p:ph idx="1"/>
          </p:nvPr>
        </p:nvSpPr>
        <p:spPr>
          <a:xfrm>
            <a:off x="677334" y="2160590"/>
            <a:ext cx="5220430" cy="3701270"/>
          </a:xfrm>
        </p:spPr>
        <p:txBody>
          <a:bodyPr>
            <a:normAutofit fontScale="92500" lnSpcReduction="10000"/>
          </a:bodyPr>
          <a:lstStyle/>
          <a:p>
            <a:r>
              <a:rPr lang="de-DE" dirty="0"/>
              <a:t>Da eine HPV-Infektion oft lange symptomlos bleibt, sind Früherkennungsmaßnahmen und regelmäßige Screenings (PAP-Tests) von großer Bedeutung.</a:t>
            </a:r>
            <a:endParaRPr lang="de-DE" b="1" dirty="0"/>
          </a:p>
          <a:p>
            <a:r>
              <a:rPr lang="de-DE" b="1" dirty="0"/>
              <a:t>Regelmäßige Untersuchungen: </a:t>
            </a:r>
            <a:r>
              <a:rPr lang="de-DE" dirty="0"/>
              <a:t>Wichtig, um frühzeitig Veränderungen zu erkennen, die durch HPV verursacht wurden.</a:t>
            </a:r>
          </a:p>
          <a:p>
            <a:r>
              <a:rPr lang="de-DE" b="1" dirty="0"/>
              <a:t>Früherkennung kann Leben retten: </a:t>
            </a:r>
            <a:r>
              <a:rPr lang="de-DE" dirty="0"/>
              <a:t>Durch Früherkennung und rechtzeitige Behandlung können HPV-bedingte Krebserkrankungen verhindert werden.</a:t>
            </a:r>
          </a:p>
          <a:p>
            <a:r>
              <a:rPr lang="de-DE" dirty="0"/>
              <a:t>Beim Mann, wie bei der Frau, beim Oropharynxkarzinom keine Vorsorge möglich.</a:t>
            </a:r>
          </a:p>
          <a:p>
            <a:pPr marL="0" indent="0">
              <a:buNone/>
            </a:pPr>
            <a:endParaRPr lang="de-DE" b="1" dirty="0"/>
          </a:p>
        </p:txBody>
      </p:sp>
      <p:pic>
        <p:nvPicPr>
          <p:cNvPr id="5" name="Grafik 4" descr="Ein Bild, das Zeichnung, Darstellung, Grafiken, Symbol enthält.&#10;&#10;Automatisch generierte Beschreibung">
            <a:extLst>
              <a:ext uri="{FF2B5EF4-FFF2-40B4-BE49-F238E27FC236}">
                <a16:creationId xmlns:a16="http://schemas.microsoft.com/office/drawing/2014/main" id="{DCEB3EAC-9E60-1E23-BDDB-20BE29C6ECB4}"/>
              </a:ext>
            </a:extLst>
          </p:cNvPr>
          <p:cNvPicPr>
            <a:picLocks noChangeAspect="1"/>
          </p:cNvPicPr>
          <p:nvPr/>
        </p:nvPicPr>
        <p:blipFill>
          <a:blip r:embed="rId2"/>
          <a:stretch>
            <a:fillRect/>
          </a:stretch>
        </p:blipFill>
        <p:spPr>
          <a:xfrm>
            <a:off x="6096000" y="2433321"/>
            <a:ext cx="2603770" cy="2514600"/>
          </a:xfrm>
          <a:prstGeom prst="rect">
            <a:avLst/>
          </a:prstGeom>
        </p:spPr>
      </p:pic>
    </p:spTree>
    <p:extLst>
      <p:ext uri="{BB962C8B-B14F-4D97-AF65-F5344CB8AC3E}">
        <p14:creationId xmlns:p14="http://schemas.microsoft.com/office/powerpoint/2010/main" val="142829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24FA0-2427-7B15-09F0-ABDB297DF388}"/>
              </a:ext>
            </a:extLst>
          </p:cNvPr>
          <p:cNvSpPr>
            <a:spLocks noGrp="1"/>
          </p:cNvSpPr>
          <p:nvPr>
            <p:ph type="title"/>
          </p:nvPr>
        </p:nvSpPr>
        <p:spPr>
          <a:xfrm>
            <a:off x="2786047" y="609600"/>
            <a:ext cx="6487955" cy="1320800"/>
          </a:xfrm>
        </p:spPr>
        <p:txBody>
          <a:bodyPr>
            <a:normAutofit/>
          </a:bodyPr>
          <a:lstStyle/>
          <a:p>
            <a:r>
              <a:rPr lang="de-DE" dirty="0"/>
              <a:t>HPV-Typen, Risiken &amp; gesundheitliche Folgen</a:t>
            </a:r>
          </a:p>
        </p:txBody>
      </p:sp>
      <p:pic>
        <p:nvPicPr>
          <p:cNvPr id="8" name="Grafik 7" descr="Ein Bild, das Kreis, Flaschenverschluss enthält.&#10;&#10;Automatisch generierte Beschreibung">
            <a:extLst>
              <a:ext uri="{FF2B5EF4-FFF2-40B4-BE49-F238E27FC236}">
                <a16:creationId xmlns:a16="http://schemas.microsoft.com/office/drawing/2014/main" id="{1376CB0D-BE22-1068-B50C-4769984F61F4}"/>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l="34386" r="33641" b="-2"/>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solidFill>
            <a:schemeClr val="accent1">
              <a:lumMod val="60000"/>
              <a:lumOff val="40000"/>
            </a:schemeClr>
          </a:solidFill>
        </p:spPr>
      </p:pic>
      <p:graphicFrame>
        <p:nvGraphicFramePr>
          <p:cNvPr id="4" name="Diagramm 3">
            <a:extLst>
              <a:ext uri="{FF2B5EF4-FFF2-40B4-BE49-F238E27FC236}">
                <a16:creationId xmlns:a16="http://schemas.microsoft.com/office/drawing/2014/main" id="{E3C6DD2A-765B-47FC-BDEC-B360AF1C56FD}"/>
              </a:ext>
            </a:extLst>
          </p:cNvPr>
          <p:cNvGraphicFramePr/>
          <p:nvPr>
            <p:extLst>
              <p:ext uri="{D42A27DB-BD31-4B8C-83A1-F6EECF244321}">
                <p14:modId xmlns:p14="http://schemas.microsoft.com/office/powerpoint/2010/main" val="236335049"/>
              </p:ext>
            </p:extLst>
          </p:nvPr>
        </p:nvGraphicFramePr>
        <p:xfrm>
          <a:off x="2786047" y="2160589"/>
          <a:ext cx="6487955"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791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224FA0-2427-7B15-09F0-ABDB297DF388}"/>
              </a:ext>
            </a:extLst>
          </p:cNvPr>
          <p:cNvSpPr>
            <a:spLocks noGrp="1"/>
          </p:cNvSpPr>
          <p:nvPr>
            <p:ph type="title"/>
          </p:nvPr>
        </p:nvSpPr>
        <p:spPr>
          <a:xfrm>
            <a:off x="1333502" y="609600"/>
            <a:ext cx="8596668" cy="1320800"/>
          </a:xfrm>
        </p:spPr>
        <p:txBody>
          <a:bodyPr>
            <a:normAutofit/>
          </a:bodyPr>
          <a:lstStyle/>
          <a:p>
            <a:r>
              <a:rPr lang="de-DE" dirty="0"/>
              <a:t>HPV-Typen, Risiken &amp; gesundheitliche Folgen</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Inhaltsplatzhalter 2">
            <a:extLst>
              <a:ext uri="{FF2B5EF4-FFF2-40B4-BE49-F238E27FC236}">
                <a16:creationId xmlns:a16="http://schemas.microsoft.com/office/drawing/2014/main" id="{674118C7-E0BA-2369-28BF-90C95A02EDC0}"/>
              </a:ext>
            </a:extLst>
          </p:cNvPr>
          <p:cNvSpPr>
            <a:spLocks noGrp="1"/>
          </p:cNvSpPr>
          <p:nvPr>
            <p:ph idx="1"/>
          </p:nvPr>
        </p:nvSpPr>
        <p:spPr>
          <a:xfrm>
            <a:off x="1333502" y="2160590"/>
            <a:ext cx="8470898" cy="3429260"/>
          </a:xfrm>
        </p:spPr>
        <p:txBody>
          <a:bodyPr>
            <a:normAutofit/>
          </a:bodyPr>
          <a:lstStyle/>
          <a:p>
            <a:r>
              <a:rPr lang="de-DE" b="1" dirty="0"/>
              <a:t>Präkanzeröse Veränderungen/Dysplasien: </a:t>
            </a:r>
            <a:r>
              <a:rPr lang="de-DE" dirty="0"/>
              <a:t>Diese sind meist symptomlos und nur durch Screeningverfahren erkennbar (gilt weder für den Mundrachenraum noch für das Analkarzinom).</a:t>
            </a:r>
            <a:endParaRPr lang="de-DE" b="1" dirty="0"/>
          </a:p>
          <a:p>
            <a:r>
              <a:rPr lang="de-DE" b="1" dirty="0"/>
              <a:t>HPV-bedingte Karzinome</a:t>
            </a:r>
            <a:r>
              <a:rPr lang="de-DE" dirty="0"/>
              <a:t>: Jährlich erkranken in Deutschland etwa 6.250 Frauen und ca. 1.600 Männer an Karzinomen, die durch HPV verursacht werden: Karzinome der Zervix (Gebärmutter), Vagina, Vulva, des Penis sowie des Anus und Oropharynx (Mundrachen).</a:t>
            </a:r>
            <a:r>
              <a:rPr lang="de-DE" baseline="30000" dirty="0"/>
              <a:t>1</a:t>
            </a:r>
            <a:endParaRPr lang="de-DE" dirty="0"/>
          </a:p>
          <a:p>
            <a:endParaRPr lang="de-DE" dirty="0"/>
          </a:p>
          <a:p>
            <a:endParaRPr lang="de-DE" dirty="0"/>
          </a:p>
          <a:p>
            <a:pPr marL="0" indent="0">
              <a:buNone/>
            </a:pPr>
            <a:endParaRPr lang="de-DE" dirty="0"/>
          </a:p>
          <a:p>
            <a:pPr marL="0" indent="0">
              <a:buNone/>
            </a:pPr>
            <a:endParaRPr lang="de-DE" b="1" dirty="0"/>
          </a:p>
          <a:p>
            <a:pPr marL="0" indent="0">
              <a:buNone/>
            </a:pPr>
            <a:endParaRPr lang="de-DE" b="1"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 name="Fußzeilenplatzhalter 3">
            <a:extLst>
              <a:ext uri="{FF2B5EF4-FFF2-40B4-BE49-F238E27FC236}">
                <a16:creationId xmlns:a16="http://schemas.microsoft.com/office/drawing/2014/main" id="{F46940BD-2FEF-B6F1-A0FB-D1367BDFFF19}"/>
              </a:ext>
            </a:extLst>
          </p:cNvPr>
          <p:cNvSpPr>
            <a:spLocks noGrp="1"/>
          </p:cNvSpPr>
          <p:nvPr>
            <p:ph type="ftr" sz="quarter" idx="11"/>
          </p:nvPr>
        </p:nvSpPr>
        <p:spPr>
          <a:xfrm>
            <a:off x="356391" y="6248400"/>
            <a:ext cx="6297612" cy="365125"/>
          </a:xfrm>
        </p:spPr>
        <p:txBody>
          <a:bodyPr/>
          <a:lstStyle/>
          <a:p>
            <a:r>
              <a:rPr lang="de-DE" dirty="0"/>
              <a:t>Vgl. 1: Zentrum für Krebsregisterdaten, Gesellschaft der epidemiologischen Krebsregister in Deutschland e. V., </a:t>
            </a:r>
            <a:r>
              <a:rPr lang="de-DE" dirty="0" err="1"/>
              <a:t>editors</a:t>
            </a:r>
            <a:r>
              <a:rPr lang="de-DE" dirty="0"/>
              <a:t>: Krebs in Deutschland für 2020/2021. </a:t>
            </a:r>
          </a:p>
        </p:txBody>
      </p:sp>
    </p:spTree>
    <p:extLst>
      <p:ext uri="{BB962C8B-B14F-4D97-AF65-F5344CB8AC3E}">
        <p14:creationId xmlns:p14="http://schemas.microsoft.com/office/powerpoint/2010/main" val="276977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D7460-2CB3-357F-D4D7-880AC59B228E}"/>
              </a:ext>
            </a:extLst>
          </p:cNvPr>
          <p:cNvSpPr>
            <a:spLocks noGrp="1"/>
          </p:cNvSpPr>
          <p:nvPr>
            <p:ph type="title"/>
          </p:nvPr>
        </p:nvSpPr>
        <p:spPr>
          <a:xfrm>
            <a:off x="677334" y="609600"/>
            <a:ext cx="5222281" cy="1320800"/>
          </a:xfrm>
        </p:spPr>
        <p:txBody>
          <a:bodyPr>
            <a:normAutofit/>
          </a:bodyPr>
          <a:lstStyle/>
          <a:p>
            <a:pPr>
              <a:lnSpc>
                <a:spcPct val="90000"/>
              </a:lnSpc>
            </a:pPr>
            <a:r>
              <a:rPr lang="de-DE" sz="2800" dirty="0"/>
              <a:t>Zervikale Dysplasien – Auswirkungen auf die weibliche Gesundheit und Reproduktion</a:t>
            </a:r>
          </a:p>
        </p:txBody>
      </p:sp>
      <p:sp>
        <p:nvSpPr>
          <p:cNvPr id="12" name="Isosceles Triangle 8">
            <a:extLst>
              <a:ext uri="{FF2B5EF4-FFF2-40B4-BE49-F238E27FC236}">
                <a16:creationId xmlns:a16="http://schemas.microsoft.com/office/drawing/2014/main" id="{82FCA8AA-470A-46EF-AC08-74C610468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FE042FFB-88F1-F9DE-D4AC-27AEFA196E97}"/>
              </a:ext>
            </a:extLst>
          </p:cNvPr>
          <p:cNvSpPr>
            <a:spLocks noGrp="1"/>
          </p:cNvSpPr>
          <p:nvPr>
            <p:ph idx="1"/>
          </p:nvPr>
        </p:nvSpPr>
        <p:spPr>
          <a:xfrm>
            <a:off x="681001" y="2160589"/>
            <a:ext cx="5211607" cy="3880773"/>
          </a:xfrm>
        </p:spPr>
        <p:txBody>
          <a:bodyPr>
            <a:normAutofit fontScale="92500" lnSpcReduction="10000"/>
          </a:bodyPr>
          <a:lstStyle/>
          <a:p>
            <a:r>
              <a:rPr lang="de-DE" b="1" dirty="0"/>
              <a:t>Zervikale Dysplasien: </a:t>
            </a:r>
            <a:r>
              <a:rPr lang="de-DE" dirty="0"/>
              <a:t>Präkanzeröse Veränderungen am Gebärmutterhals, verursacht durch Hochrisiko-Typen </a:t>
            </a:r>
          </a:p>
          <a:p>
            <a:r>
              <a:rPr lang="de-DE" b="1" dirty="0"/>
              <a:t>Konisation:</a:t>
            </a:r>
            <a:r>
              <a:rPr lang="de-DE" dirty="0"/>
              <a:t> chirurgischer Eingriff, bei dem ein kegelförmiges Stück des Gebärmutterhalses entfernt wird.</a:t>
            </a:r>
          </a:p>
          <a:p>
            <a:r>
              <a:rPr lang="de-DE" b="1" dirty="0"/>
              <a:t>Zweck: </a:t>
            </a:r>
            <a:r>
              <a:rPr lang="de-DE" dirty="0"/>
              <a:t>Entfernung präkanzeröser Zellen</a:t>
            </a:r>
          </a:p>
          <a:p>
            <a:r>
              <a:rPr lang="de-DE" b="1" dirty="0"/>
              <a:t>Häufigkeit: </a:t>
            </a:r>
            <a:r>
              <a:rPr lang="de-DE" dirty="0"/>
              <a:t>Jährlich bedürfen in Deutschland 56.000 Frauen einer HPV-bedingten Konisation, mit einem Gipfel bei den 30- bis 34-Jährigen.</a:t>
            </a:r>
            <a:r>
              <a:rPr lang="de-DE" baseline="30000" dirty="0"/>
              <a:t>2</a:t>
            </a:r>
            <a:endParaRPr lang="de-DE" b="1" dirty="0"/>
          </a:p>
          <a:p>
            <a:r>
              <a:rPr lang="de-DE" b="1" dirty="0"/>
              <a:t>Risiken einer Konisation:  </a:t>
            </a:r>
            <a:r>
              <a:rPr lang="de-DE" dirty="0"/>
              <a:t>Erhöhtes Risiko für Fehl- und Frühgeburten durch strukturelle Veränderungen am Gebärmutterhals &amp; narkosebedingte Risiken</a:t>
            </a:r>
            <a:endParaRPr lang="de-DE" b="1" dirty="0"/>
          </a:p>
        </p:txBody>
      </p:sp>
      <p:pic>
        <p:nvPicPr>
          <p:cNvPr id="5" name="Grafik 4" descr="Ein Bild, das Clipart, Design enthält.&#10;&#10;Automatisch generierte Beschreibung">
            <a:extLst>
              <a:ext uri="{FF2B5EF4-FFF2-40B4-BE49-F238E27FC236}">
                <a16:creationId xmlns:a16="http://schemas.microsoft.com/office/drawing/2014/main" id="{CCB0EE44-0412-E829-B012-98D8FA2481A4}"/>
              </a:ext>
            </a:extLst>
          </p:cNvPr>
          <p:cNvPicPr>
            <a:picLocks noChangeAspect="1"/>
          </p:cNvPicPr>
          <p:nvPr/>
        </p:nvPicPr>
        <p:blipFill rotWithShape="1">
          <a:blip r:embed="rId3"/>
          <a:srcRect r="-6" b="907"/>
          <a:stretch/>
        </p:blipFill>
        <p:spPr>
          <a:xfrm>
            <a:off x="5927034" y="868795"/>
            <a:ext cx="2983869" cy="2468765"/>
          </a:xfrm>
          <a:prstGeom prst="rect">
            <a:avLst/>
          </a:prstGeom>
        </p:spPr>
      </p:pic>
      <p:pic>
        <p:nvPicPr>
          <p:cNvPr id="7" name="Grafik 6" descr="Ein Bild, das Herz, Darstellung enthält.&#10;&#10;Automatisch generierte Beschreibung">
            <a:extLst>
              <a:ext uri="{FF2B5EF4-FFF2-40B4-BE49-F238E27FC236}">
                <a16:creationId xmlns:a16="http://schemas.microsoft.com/office/drawing/2014/main" id="{FF224547-66A6-4F17-C296-8AA278E9640A}"/>
              </a:ext>
            </a:extLst>
          </p:cNvPr>
          <p:cNvPicPr>
            <a:picLocks noChangeAspect="1"/>
          </p:cNvPicPr>
          <p:nvPr/>
        </p:nvPicPr>
        <p:blipFill rotWithShape="1">
          <a:blip r:embed="rId4"/>
          <a:srcRect t="145" r="5" b="5"/>
          <a:stretch/>
        </p:blipFill>
        <p:spPr>
          <a:xfrm>
            <a:off x="6207292" y="2659244"/>
            <a:ext cx="2423355" cy="2005011"/>
          </a:xfrm>
          <a:prstGeom prst="rect">
            <a:avLst/>
          </a:prstGeom>
        </p:spPr>
      </p:pic>
      <p:pic>
        <p:nvPicPr>
          <p:cNvPr id="9" name="Grafik 8" descr="Ein Bild, das Herz, Darstellung, Cartoon, Kreativität enthält.&#10;&#10;Automatisch generierte Beschreibung">
            <a:extLst>
              <a:ext uri="{FF2B5EF4-FFF2-40B4-BE49-F238E27FC236}">
                <a16:creationId xmlns:a16="http://schemas.microsoft.com/office/drawing/2014/main" id="{D2E5E44D-F9D0-A78D-697E-D9D2B70F49A8}"/>
              </a:ext>
            </a:extLst>
          </p:cNvPr>
          <p:cNvPicPr>
            <a:picLocks noChangeAspect="1"/>
          </p:cNvPicPr>
          <p:nvPr/>
        </p:nvPicPr>
        <p:blipFill>
          <a:blip r:embed="rId5"/>
          <a:stretch>
            <a:fillRect/>
          </a:stretch>
        </p:blipFill>
        <p:spPr>
          <a:xfrm>
            <a:off x="6454074" y="4431505"/>
            <a:ext cx="1929793" cy="1630520"/>
          </a:xfrm>
          <a:prstGeom prst="rect">
            <a:avLst/>
          </a:prstGeom>
        </p:spPr>
      </p:pic>
      <p:sp>
        <p:nvSpPr>
          <p:cNvPr id="4" name="Fußzeilenplatzhalter 3">
            <a:extLst>
              <a:ext uri="{FF2B5EF4-FFF2-40B4-BE49-F238E27FC236}">
                <a16:creationId xmlns:a16="http://schemas.microsoft.com/office/drawing/2014/main" id="{84BAA36A-1728-C757-0E95-562E4FBC7437}"/>
              </a:ext>
            </a:extLst>
          </p:cNvPr>
          <p:cNvSpPr>
            <a:spLocks noGrp="1"/>
          </p:cNvSpPr>
          <p:nvPr>
            <p:ph type="ftr" sz="quarter" idx="11"/>
          </p:nvPr>
        </p:nvSpPr>
        <p:spPr>
          <a:xfrm>
            <a:off x="677334" y="6248400"/>
            <a:ext cx="6148009" cy="365125"/>
          </a:xfrm>
        </p:spPr>
        <p:txBody>
          <a:bodyPr/>
          <a:lstStyle/>
          <a:p>
            <a:r>
              <a:rPr lang="de-DE" dirty="0"/>
              <a:t>Vgl. 2: Robert-Koch-Institut: Humane Papill</a:t>
            </a:r>
            <a:r>
              <a:rPr lang="de-DE" dirty="0">
                <a:solidFill>
                  <a:schemeClr val="bg2">
                    <a:lumMod val="50000"/>
                  </a:schemeClr>
                </a:solidFill>
              </a:rPr>
              <a:t>omviren </a:t>
            </a:r>
            <a:r>
              <a:rPr lang="de-DE" dirty="0"/>
              <a:t>(2018). Online: </a:t>
            </a:r>
            <a:r>
              <a:rPr lang="de-DE" dirty="0">
                <a:hlinkClick r:id="rId6"/>
              </a:rPr>
              <a:t>https://www.rki.de/DE/Content/Infekt/EpidBull/Merkblaetter/Ratgeber_HPV.html#:~:text=Aufgrund%20einer%20solchen%20HPV%2Dbedingten,30%2D%20bis%2034%2DJ%C3%A4hrigen</a:t>
            </a:r>
            <a:r>
              <a:rPr lang="de-DE" dirty="0"/>
              <a:t>. Letzter Aufruf: 22.07.2024.</a:t>
            </a:r>
          </a:p>
        </p:txBody>
      </p:sp>
    </p:spTree>
    <p:extLst>
      <p:ext uri="{BB962C8B-B14F-4D97-AF65-F5344CB8AC3E}">
        <p14:creationId xmlns:p14="http://schemas.microsoft.com/office/powerpoint/2010/main" val="558487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descr="Ein Bild, das Kunst enthält.&#10;&#10;Automatisch generierte Beschreibung mit geringer Zuverlässigkeit">
            <a:extLst>
              <a:ext uri="{FF2B5EF4-FFF2-40B4-BE49-F238E27FC236}">
                <a16:creationId xmlns:a16="http://schemas.microsoft.com/office/drawing/2014/main" id="{602EE022-B84C-8DDA-E136-C3CE9B2C2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718" y="1573606"/>
            <a:ext cx="5042744" cy="3440622"/>
          </a:xfrm>
          <a:prstGeom prst="rect">
            <a:avLst/>
          </a:prstGeom>
        </p:spPr>
      </p:pic>
      <p:sp>
        <p:nvSpPr>
          <p:cNvPr id="2" name="Titel 1">
            <a:extLst>
              <a:ext uri="{FF2B5EF4-FFF2-40B4-BE49-F238E27FC236}">
                <a16:creationId xmlns:a16="http://schemas.microsoft.com/office/drawing/2014/main" id="{A05F1A80-4272-3F4B-F83A-4BE75487AA20}"/>
              </a:ext>
            </a:extLst>
          </p:cNvPr>
          <p:cNvSpPr>
            <a:spLocks noGrp="1"/>
          </p:cNvSpPr>
          <p:nvPr>
            <p:ph type="title"/>
          </p:nvPr>
        </p:nvSpPr>
        <p:spPr>
          <a:xfrm>
            <a:off x="344422" y="522973"/>
            <a:ext cx="8596668" cy="1320800"/>
          </a:xfrm>
        </p:spPr>
        <p:txBody>
          <a:bodyPr/>
          <a:lstStyle/>
          <a:p>
            <a:r>
              <a:rPr lang="de-DE" dirty="0"/>
              <a:t>Gebärmutterhalskrebs</a:t>
            </a:r>
          </a:p>
        </p:txBody>
      </p:sp>
      <p:graphicFrame>
        <p:nvGraphicFramePr>
          <p:cNvPr id="7" name="Inhaltsplatzhalter 2">
            <a:extLst>
              <a:ext uri="{FF2B5EF4-FFF2-40B4-BE49-F238E27FC236}">
                <a16:creationId xmlns:a16="http://schemas.microsoft.com/office/drawing/2014/main" id="{A572939E-797C-FF56-1614-2C90CE8068F1}"/>
              </a:ext>
            </a:extLst>
          </p:cNvPr>
          <p:cNvGraphicFramePr>
            <a:graphicFrameLocks noGrp="1"/>
          </p:cNvGraphicFramePr>
          <p:nvPr>
            <p:ph idx="1"/>
            <p:extLst>
              <p:ext uri="{D42A27DB-BD31-4B8C-83A1-F6EECF244321}">
                <p14:modId xmlns:p14="http://schemas.microsoft.com/office/powerpoint/2010/main" val="2438338066"/>
              </p:ext>
            </p:extLst>
          </p:nvPr>
        </p:nvGraphicFramePr>
        <p:xfrm>
          <a:off x="344422" y="1363142"/>
          <a:ext cx="5958406" cy="4734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feld 4">
            <a:extLst>
              <a:ext uri="{FF2B5EF4-FFF2-40B4-BE49-F238E27FC236}">
                <a16:creationId xmlns:a16="http://schemas.microsoft.com/office/drawing/2014/main" id="{0076C36D-D76D-5FC5-861F-2B3D8CBD2D76}"/>
              </a:ext>
            </a:extLst>
          </p:cNvPr>
          <p:cNvSpPr txBox="1"/>
          <p:nvPr/>
        </p:nvSpPr>
        <p:spPr>
          <a:xfrm>
            <a:off x="6506804" y="4963444"/>
            <a:ext cx="5217110" cy="938719"/>
          </a:xfrm>
          <a:prstGeom prst="rect">
            <a:avLst/>
          </a:prstGeom>
          <a:noFill/>
        </p:spPr>
        <p:txBody>
          <a:bodyPr wrap="square" rtlCol="0">
            <a:spAutoFit/>
          </a:bodyPr>
          <a:lstStyle/>
          <a:p>
            <a:r>
              <a:rPr lang="de-DE" sz="1100" b="1" dirty="0"/>
              <a:t>Abb. 6: </a:t>
            </a:r>
            <a:r>
              <a:rPr lang="de-DE" sz="1100" b="0" i="0" dirty="0">
                <a:solidFill>
                  <a:srgbClr val="202122"/>
                </a:solidFill>
                <a:effectLst/>
              </a:rPr>
              <a:t>Schematische Darstellung der Gebärmutter mit Zervixkarzinom (Gebärmutterhalskrebs) verursacht durch Humanes Papillomavirus (HPV).</a:t>
            </a:r>
          </a:p>
          <a:p>
            <a:r>
              <a:rPr lang="de-DE" sz="1100" b="1" dirty="0">
                <a:solidFill>
                  <a:srgbClr val="202122"/>
                </a:solidFill>
              </a:rPr>
              <a:t>Quelle:</a:t>
            </a:r>
            <a:r>
              <a:rPr lang="de-DE" sz="1100" dirty="0">
                <a:solidFill>
                  <a:srgbClr val="202122"/>
                </a:solidFill>
              </a:rPr>
              <a:t> Ortenau Klinikum, 2016, CC BY-SA 3.0 DE,</a:t>
            </a:r>
          </a:p>
          <a:p>
            <a:r>
              <a:rPr lang="de-DE" sz="1100" dirty="0" err="1">
                <a:solidFill>
                  <a:srgbClr val="202122"/>
                </a:solidFill>
              </a:rPr>
              <a:t>Online:</a:t>
            </a:r>
            <a:r>
              <a:rPr lang="de-DE" sz="1100" dirty="0" err="1">
                <a:solidFill>
                  <a:srgbClr val="202122"/>
                </a:solidFill>
                <a:hlinkClick r:id="rId9"/>
              </a:rPr>
              <a:t>https</a:t>
            </a:r>
            <a:r>
              <a:rPr lang="de-DE" sz="1100" dirty="0">
                <a:solidFill>
                  <a:srgbClr val="202122"/>
                </a:solidFill>
                <a:hlinkClick r:id="rId9"/>
              </a:rPr>
              <a:t>://de.wikipedia.org/wiki/Datei:Ortenau_Klinikum_Schaubild_Geb%C3%A4rmutterhalskrebs_Zervixkarzinom_HPV.jpg</a:t>
            </a:r>
            <a:r>
              <a:rPr lang="de-DE" sz="1100" dirty="0">
                <a:solidFill>
                  <a:srgbClr val="202122"/>
                </a:solidFill>
              </a:rPr>
              <a:t>.</a:t>
            </a:r>
            <a:endParaRPr lang="de-DE" sz="1100" dirty="0"/>
          </a:p>
        </p:txBody>
      </p:sp>
      <p:sp>
        <p:nvSpPr>
          <p:cNvPr id="3" name="Fußzeilenplatzhalter 2">
            <a:extLst>
              <a:ext uri="{FF2B5EF4-FFF2-40B4-BE49-F238E27FC236}">
                <a16:creationId xmlns:a16="http://schemas.microsoft.com/office/drawing/2014/main" id="{D5C901A6-1E5C-3905-BA43-04C374889230}"/>
              </a:ext>
            </a:extLst>
          </p:cNvPr>
          <p:cNvSpPr>
            <a:spLocks noGrp="1"/>
          </p:cNvSpPr>
          <p:nvPr>
            <p:ph type="ftr" sz="quarter" idx="11"/>
          </p:nvPr>
        </p:nvSpPr>
        <p:spPr>
          <a:xfrm>
            <a:off x="344422" y="6027004"/>
            <a:ext cx="7459277" cy="830996"/>
          </a:xfrm>
        </p:spPr>
        <p:txBody>
          <a:bodyPr/>
          <a:lstStyle/>
          <a:p>
            <a:r>
              <a:rPr lang="de-DE" dirty="0"/>
              <a:t>Vgl. 3: World Health </a:t>
            </a:r>
            <a:r>
              <a:rPr lang="de-DE" dirty="0" err="1"/>
              <a:t>Organization</a:t>
            </a:r>
            <a:r>
              <a:rPr lang="de-DE" dirty="0"/>
              <a:t>: </a:t>
            </a:r>
            <a:r>
              <a:rPr lang="de-DE" dirty="0" err="1"/>
              <a:t>Cervical</a:t>
            </a:r>
            <a:r>
              <a:rPr lang="de-DE" dirty="0"/>
              <a:t> Cancer (2024). Online: </a:t>
            </a:r>
            <a:r>
              <a:rPr lang="de-DE" dirty="0">
                <a:hlinkClick r:id="rId10"/>
              </a:rPr>
              <a:t>https://www.who.int/news-room/fact-sheets/detail/cervical-cancer#:~:text=Key%20facts,%2D%20and%20middle%2Dincome%20countries</a:t>
            </a:r>
            <a:r>
              <a:rPr lang="de-DE" dirty="0"/>
              <a:t>. Letzter Aufruf: 09.07.2024. </a:t>
            </a:r>
          </a:p>
        </p:txBody>
      </p:sp>
    </p:spTree>
    <p:extLst>
      <p:ext uri="{BB962C8B-B14F-4D97-AF65-F5344CB8AC3E}">
        <p14:creationId xmlns:p14="http://schemas.microsoft.com/office/powerpoint/2010/main" val="181035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BE5C4-2269-9C9C-6AD0-BA89554AE77D}"/>
              </a:ext>
            </a:extLst>
          </p:cNvPr>
          <p:cNvSpPr>
            <a:spLocks noGrp="1"/>
          </p:cNvSpPr>
          <p:nvPr>
            <p:ph type="title"/>
          </p:nvPr>
        </p:nvSpPr>
        <p:spPr>
          <a:xfrm>
            <a:off x="2849562" y="609600"/>
            <a:ext cx="6424439" cy="1320800"/>
          </a:xfrm>
        </p:spPr>
        <p:txBody>
          <a:bodyPr>
            <a:normAutofit/>
          </a:bodyPr>
          <a:lstStyle/>
          <a:p>
            <a:r>
              <a:rPr lang="de-DE"/>
              <a:t>Was ist HPV?</a:t>
            </a:r>
            <a:endParaRPr lang="de-DE" dirty="0"/>
          </a:p>
        </p:txBody>
      </p:sp>
      <p:pic>
        <p:nvPicPr>
          <p:cNvPr id="104" name="Grafik 103" descr="Ein Bild, das Grün, Design enthält.&#10;&#10;Automatisch generierte Beschreibung">
            <a:extLst>
              <a:ext uri="{FF2B5EF4-FFF2-40B4-BE49-F238E27FC236}">
                <a16:creationId xmlns:a16="http://schemas.microsoft.com/office/drawing/2014/main" id="{F342C705-C582-C596-F7EC-FCF4CA49F6B2}"/>
              </a:ext>
            </a:extLst>
          </p:cNvPr>
          <p:cNvPicPr>
            <a:picLocks noChangeAspect="1"/>
          </p:cNvPicPr>
          <p:nvPr/>
        </p:nvPicPr>
        <p:blipFill rotWithShape="1">
          <a:blip r:embed="rId3"/>
          <a:srcRect l="9456" r="30518" b="3"/>
          <a:stretch/>
        </p:blipFill>
        <p:spPr>
          <a:xfrm>
            <a:off x="1" y="10"/>
            <a:ext cx="2204759" cy="3433854"/>
          </a:xfrm>
          <a:custGeom>
            <a:avLst/>
            <a:gdLst/>
            <a:ahLst/>
            <a:cxnLst/>
            <a:rect l="l" t="t" r="r" b="b"/>
            <a:pathLst>
              <a:path w="2204759" h="3433864">
                <a:moveTo>
                  <a:pt x="0" y="0"/>
                </a:moveTo>
                <a:lnTo>
                  <a:pt x="1674254" y="0"/>
                </a:lnTo>
                <a:lnTo>
                  <a:pt x="2204759" y="3433864"/>
                </a:lnTo>
                <a:lnTo>
                  <a:pt x="0" y="3433864"/>
                </a:lnTo>
                <a:close/>
              </a:path>
            </a:pathLst>
          </a:custGeom>
        </p:spPr>
      </p:pic>
      <p:pic>
        <p:nvPicPr>
          <p:cNvPr id="118" name="Grafik 117" descr="Ein Bild, das Clipart, Kreis, Zeichnung, Grafiken enthält.&#10;&#10;Automatisch generierte Beschreibung">
            <a:extLst>
              <a:ext uri="{FF2B5EF4-FFF2-40B4-BE49-F238E27FC236}">
                <a16:creationId xmlns:a16="http://schemas.microsoft.com/office/drawing/2014/main" id="{58F3DAFC-1059-EE51-06F7-DDF788A2C46D}"/>
              </a:ext>
            </a:extLst>
          </p:cNvPr>
          <p:cNvPicPr>
            <a:picLocks noChangeAspect="1"/>
          </p:cNvPicPr>
          <p:nvPr/>
        </p:nvPicPr>
        <p:blipFill rotWithShape="1">
          <a:blip r:embed="rId4"/>
          <a:srcRect l="11968" r="14885" b="-1"/>
          <a:stretch/>
        </p:blipFill>
        <p:spPr>
          <a:xfrm>
            <a:off x="20" y="3433864"/>
            <a:ext cx="2734036" cy="3433865"/>
          </a:xfrm>
          <a:custGeom>
            <a:avLst/>
            <a:gdLst/>
            <a:ahLst/>
            <a:cxnLst/>
            <a:rect l="l" t="t" r="r" b="b"/>
            <a:pathLst>
              <a:path w="2734056" h="3433865">
                <a:moveTo>
                  <a:pt x="0" y="0"/>
                </a:moveTo>
                <a:lnTo>
                  <a:pt x="2204758" y="0"/>
                </a:lnTo>
                <a:lnTo>
                  <a:pt x="2734056" y="3426053"/>
                </a:lnTo>
                <a:lnTo>
                  <a:pt x="2734056" y="3433865"/>
                </a:lnTo>
                <a:lnTo>
                  <a:pt x="461457" y="3433865"/>
                </a:lnTo>
                <a:lnTo>
                  <a:pt x="0" y="706119"/>
                </a:lnTo>
                <a:close/>
              </a:path>
            </a:pathLst>
          </a:custGeom>
        </p:spPr>
      </p:pic>
      <p:cxnSp>
        <p:nvCxnSpPr>
          <p:cNvPr id="123" name="Straight Connector 122">
            <a:extLst>
              <a:ext uri="{FF2B5EF4-FFF2-40B4-BE49-F238E27FC236}">
                <a16:creationId xmlns:a16="http://schemas.microsoft.com/office/drawing/2014/main" id="{84F4D647-BB10-471B-85B2-D920AB377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33864"/>
            <a:ext cx="22267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Isosceles Triangle 8">
            <a:extLst>
              <a:ext uri="{FF2B5EF4-FFF2-40B4-BE49-F238E27FC236}">
                <a16:creationId xmlns:a16="http://schemas.microsoft.com/office/drawing/2014/main" id="{5492A6E7-4E36-4CFA-B4B1-961FCDDA9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4" name="Inhaltsplatzhalter 2">
            <a:extLst>
              <a:ext uri="{FF2B5EF4-FFF2-40B4-BE49-F238E27FC236}">
                <a16:creationId xmlns:a16="http://schemas.microsoft.com/office/drawing/2014/main" id="{29746453-112E-5AA6-C4D3-967BEBA4BE54}"/>
              </a:ext>
            </a:extLst>
          </p:cNvPr>
          <p:cNvSpPr>
            <a:spLocks noGrp="1"/>
          </p:cNvSpPr>
          <p:nvPr>
            <p:ph idx="1"/>
          </p:nvPr>
        </p:nvSpPr>
        <p:spPr>
          <a:xfrm>
            <a:off x="2849562" y="2160589"/>
            <a:ext cx="6424439" cy="3880773"/>
          </a:xfrm>
        </p:spPr>
        <p:txBody>
          <a:bodyPr>
            <a:normAutofit/>
          </a:bodyPr>
          <a:lstStyle/>
          <a:p>
            <a:pPr>
              <a:lnSpc>
                <a:spcPct val="90000"/>
              </a:lnSpc>
            </a:pPr>
            <a:r>
              <a:rPr lang="de-DE" sz="1500" b="1" dirty="0"/>
              <a:t>Definition: </a:t>
            </a:r>
            <a:r>
              <a:rPr lang="de-DE" sz="1500" dirty="0"/>
              <a:t>Das Humane Papillomavirus (HPV) ist eine Gruppe von mehr als 200 verwandten Viren. HPV ist eines der häufigsten vorwiegend sexuell übertragbaren Viren weltweit.</a:t>
            </a:r>
          </a:p>
          <a:p>
            <a:pPr>
              <a:lnSpc>
                <a:spcPct val="90000"/>
              </a:lnSpc>
            </a:pPr>
            <a:r>
              <a:rPr lang="de-DE" sz="1500" b="1" dirty="0"/>
              <a:t>Übertragungswege: Hautkontakt und sexueller Kontakt: </a:t>
            </a:r>
            <a:r>
              <a:rPr lang="de-DE" sz="1500" dirty="0"/>
              <a:t>HPV wird hauptsächlich durch direkten Haut-zu-Haut-Kontakt übertragen, einschließlich aller Arten von sexuellem Kontakt. Somit kann HPV auch durch Oralverkehr auf die Mundschleimhaut übertragen werden.</a:t>
            </a:r>
          </a:p>
          <a:p>
            <a:pPr>
              <a:lnSpc>
                <a:spcPct val="90000"/>
              </a:lnSpc>
            </a:pPr>
            <a:r>
              <a:rPr lang="de-DE" sz="1500" b="1" dirty="0"/>
              <a:t>Unsichtbare Infektion: </a:t>
            </a:r>
            <a:r>
              <a:rPr lang="de-DE" sz="1500" dirty="0"/>
              <a:t>Viele Menschen zeigen keine sofortigen Symptome, was die Viren besonders gefährlich macht. Langfristig können sie nämlich zu schweren Gesundheitsproblemen führen.</a:t>
            </a:r>
            <a:endParaRPr lang="de-DE" sz="1500" b="1" dirty="0"/>
          </a:p>
          <a:p>
            <a:pPr>
              <a:lnSpc>
                <a:spcPct val="90000"/>
              </a:lnSpc>
            </a:pPr>
            <a:endParaRPr lang="de-DE" sz="1500" b="1" dirty="0"/>
          </a:p>
        </p:txBody>
      </p:sp>
    </p:spTree>
    <p:extLst>
      <p:ext uri="{BB962C8B-B14F-4D97-AF65-F5344CB8AC3E}">
        <p14:creationId xmlns:p14="http://schemas.microsoft.com/office/powerpoint/2010/main" val="29040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F1A80-4272-3F4B-F83A-4BE75487AA20}"/>
              </a:ext>
            </a:extLst>
          </p:cNvPr>
          <p:cNvSpPr>
            <a:spLocks noGrp="1"/>
          </p:cNvSpPr>
          <p:nvPr>
            <p:ph type="title"/>
          </p:nvPr>
        </p:nvSpPr>
        <p:spPr>
          <a:xfrm>
            <a:off x="344422" y="522973"/>
            <a:ext cx="8596668" cy="1320800"/>
          </a:xfrm>
        </p:spPr>
        <p:txBody>
          <a:bodyPr/>
          <a:lstStyle/>
          <a:p>
            <a:r>
              <a:rPr lang="de-DE" dirty="0"/>
              <a:t>Mundrachenraumkrebs</a:t>
            </a:r>
          </a:p>
        </p:txBody>
      </p:sp>
      <p:graphicFrame>
        <p:nvGraphicFramePr>
          <p:cNvPr id="7" name="Inhaltsplatzhalter 2">
            <a:extLst>
              <a:ext uri="{FF2B5EF4-FFF2-40B4-BE49-F238E27FC236}">
                <a16:creationId xmlns:a16="http://schemas.microsoft.com/office/drawing/2014/main" id="{A572939E-797C-FF56-1614-2C90CE8068F1}"/>
              </a:ext>
            </a:extLst>
          </p:cNvPr>
          <p:cNvGraphicFramePr>
            <a:graphicFrameLocks noGrp="1"/>
          </p:cNvGraphicFramePr>
          <p:nvPr>
            <p:ph idx="1"/>
            <p:extLst>
              <p:ext uri="{D42A27DB-BD31-4B8C-83A1-F6EECF244321}">
                <p14:modId xmlns:p14="http://schemas.microsoft.com/office/powerpoint/2010/main" val="4195478082"/>
              </p:ext>
            </p:extLst>
          </p:nvPr>
        </p:nvGraphicFramePr>
        <p:xfrm>
          <a:off x="344422" y="1267097"/>
          <a:ext cx="5995970" cy="4830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0076C36D-D76D-5FC5-861F-2B3D8CBD2D76}"/>
              </a:ext>
            </a:extLst>
          </p:cNvPr>
          <p:cNvSpPr txBox="1"/>
          <p:nvPr/>
        </p:nvSpPr>
        <p:spPr>
          <a:xfrm>
            <a:off x="6506804" y="4963444"/>
            <a:ext cx="5217110" cy="938719"/>
          </a:xfrm>
          <a:prstGeom prst="rect">
            <a:avLst/>
          </a:prstGeom>
          <a:noFill/>
        </p:spPr>
        <p:txBody>
          <a:bodyPr wrap="square" rtlCol="0">
            <a:spAutoFit/>
          </a:bodyPr>
          <a:lstStyle/>
          <a:p>
            <a:r>
              <a:rPr lang="de-DE" sz="1100" b="1" dirty="0"/>
              <a:t>Abb. 7: </a:t>
            </a:r>
            <a:r>
              <a:rPr lang="de-DE" sz="1100" dirty="0">
                <a:solidFill>
                  <a:srgbClr val="202122"/>
                </a:solidFill>
              </a:rPr>
              <a:t>Anatomische Darstellung der Mundhöhle und des Oropharynx.</a:t>
            </a:r>
          </a:p>
          <a:p>
            <a:r>
              <a:rPr lang="de-DE" sz="1100" b="1" dirty="0">
                <a:solidFill>
                  <a:srgbClr val="202122"/>
                </a:solidFill>
              </a:rPr>
              <a:t>Quelle: </a:t>
            </a:r>
            <a:r>
              <a:rPr lang="de-DE" sz="1100" dirty="0">
                <a:solidFill>
                  <a:srgbClr val="202122"/>
                </a:solidFill>
              </a:rPr>
              <a:t>CDC, 2023, gemeinfrei,</a:t>
            </a:r>
          </a:p>
          <a:p>
            <a:r>
              <a:rPr lang="de-DE" sz="1100" dirty="0">
                <a:solidFill>
                  <a:srgbClr val="202122"/>
                </a:solidFill>
              </a:rPr>
              <a:t>Online: </a:t>
            </a:r>
            <a:r>
              <a:rPr lang="de-DE" sz="1100" dirty="0">
                <a:solidFill>
                  <a:srgbClr val="202122"/>
                </a:solidFill>
                <a:hlinkClick r:id="rId8"/>
              </a:rPr>
              <a:t>https://www.cdc.gov/cancer/hpv/oropharyngeal-cancer.html#:~:text=HPV%20can%20infect%20the%20mouth,cancers%20in%20the%20United%20States</a:t>
            </a:r>
            <a:r>
              <a:rPr lang="de-DE" sz="1100" dirty="0">
                <a:solidFill>
                  <a:srgbClr val="202122"/>
                </a:solidFill>
              </a:rPr>
              <a:t>.</a:t>
            </a:r>
            <a:endParaRPr lang="de-DE" sz="1100" dirty="0"/>
          </a:p>
        </p:txBody>
      </p:sp>
      <p:pic>
        <p:nvPicPr>
          <p:cNvPr id="6" name="Grafik 5" descr="Ein Bild, das Text, Diagramm enthält.&#10;&#10;Automatisch generierte Beschreibung">
            <a:extLst>
              <a:ext uri="{FF2B5EF4-FFF2-40B4-BE49-F238E27FC236}">
                <a16:creationId xmlns:a16="http://schemas.microsoft.com/office/drawing/2014/main" id="{FEF33F89-D820-6D87-6FAD-674C47B90297}"/>
              </a:ext>
            </a:extLst>
          </p:cNvPr>
          <p:cNvPicPr>
            <a:picLocks noChangeAspect="1"/>
          </p:cNvPicPr>
          <p:nvPr/>
        </p:nvPicPr>
        <p:blipFill>
          <a:blip r:embed="rId9"/>
          <a:stretch>
            <a:fillRect/>
          </a:stretch>
        </p:blipFill>
        <p:spPr>
          <a:xfrm>
            <a:off x="6340392" y="1566342"/>
            <a:ext cx="5549933" cy="3117850"/>
          </a:xfrm>
          <a:prstGeom prst="rect">
            <a:avLst/>
          </a:prstGeom>
        </p:spPr>
      </p:pic>
      <p:sp>
        <p:nvSpPr>
          <p:cNvPr id="4" name="Fußzeilenplatzhalter 2">
            <a:extLst>
              <a:ext uri="{FF2B5EF4-FFF2-40B4-BE49-F238E27FC236}">
                <a16:creationId xmlns:a16="http://schemas.microsoft.com/office/drawing/2014/main" id="{483ABC0B-3C52-9F99-857D-CB09C87E7DEF}"/>
              </a:ext>
            </a:extLst>
          </p:cNvPr>
          <p:cNvSpPr>
            <a:spLocks noGrp="1"/>
          </p:cNvSpPr>
          <p:nvPr>
            <p:ph type="ftr" sz="quarter" idx="11"/>
          </p:nvPr>
        </p:nvSpPr>
        <p:spPr>
          <a:xfrm>
            <a:off x="344422" y="6097790"/>
            <a:ext cx="9256778" cy="830996"/>
          </a:xfrm>
        </p:spPr>
        <p:txBody>
          <a:bodyPr/>
          <a:lstStyle/>
          <a:p>
            <a:r>
              <a:rPr lang="de-DE" dirty="0"/>
              <a:t>Vgl. 4: Zentrum für Krebsregisterdaten, Gesellschaft der epidemiologischen Krebsregister in Deutschland e. V., </a:t>
            </a:r>
            <a:r>
              <a:rPr lang="de-DE" dirty="0" err="1"/>
              <a:t>editors</a:t>
            </a:r>
            <a:r>
              <a:rPr lang="de-DE" dirty="0"/>
              <a:t>: Krebs in Deutschland für 2020/2021. </a:t>
            </a:r>
          </a:p>
          <a:p>
            <a:r>
              <a:rPr lang="de-DE" dirty="0"/>
              <a:t>Vgl. 5: Leitlinienprogramm Onkologie (Deutsche Krebsgesellschaft, Deutsche Krebshilfe, AWMF): S3-Leitlinie Diagnostik, Therapie, Prävention und Nachsorge des Oro- und </a:t>
            </a:r>
            <a:r>
              <a:rPr lang="de-DE" dirty="0" err="1"/>
              <a:t>Hypopharynxkarzinoms</a:t>
            </a:r>
            <a:r>
              <a:rPr lang="de-DE" dirty="0"/>
              <a:t>, Langversion 1.0, 2024, AWMF-Registernummer: 017-082OL. S.30.</a:t>
            </a:r>
          </a:p>
        </p:txBody>
      </p:sp>
    </p:spTree>
    <p:extLst>
      <p:ext uri="{BB962C8B-B14F-4D97-AF65-F5344CB8AC3E}">
        <p14:creationId xmlns:p14="http://schemas.microsoft.com/office/powerpoint/2010/main" val="217525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F1A80-4272-3F4B-F83A-4BE75487AA20}"/>
              </a:ext>
            </a:extLst>
          </p:cNvPr>
          <p:cNvSpPr>
            <a:spLocks noGrp="1"/>
          </p:cNvSpPr>
          <p:nvPr>
            <p:ph type="title"/>
          </p:nvPr>
        </p:nvSpPr>
        <p:spPr>
          <a:xfrm>
            <a:off x="344422" y="522973"/>
            <a:ext cx="8596668" cy="1320800"/>
          </a:xfrm>
        </p:spPr>
        <p:txBody>
          <a:bodyPr/>
          <a:lstStyle/>
          <a:p>
            <a:r>
              <a:rPr lang="de-DE" dirty="0"/>
              <a:t>Analkrebs</a:t>
            </a:r>
          </a:p>
        </p:txBody>
      </p:sp>
      <p:graphicFrame>
        <p:nvGraphicFramePr>
          <p:cNvPr id="7" name="Inhaltsplatzhalter 2">
            <a:extLst>
              <a:ext uri="{FF2B5EF4-FFF2-40B4-BE49-F238E27FC236}">
                <a16:creationId xmlns:a16="http://schemas.microsoft.com/office/drawing/2014/main" id="{A572939E-797C-FF56-1614-2C90CE8068F1}"/>
              </a:ext>
            </a:extLst>
          </p:cNvPr>
          <p:cNvGraphicFramePr>
            <a:graphicFrameLocks noGrp="1"/>
          </p:cNvGraphicFramePr>
          <p:nvPr>
            <p:ph idx="1"/>
            <p:extLst>
              <p:ext uri="{D42A27DB-BD31-4B8C-83A1-F6EECF244321}">
                <p14:modId xmlns:p14="http://schemas.microsoft.com/office/powerpoint/2010/main" val="3948983642"/>
              </p:ext>
            </p:extLst>
          </p:nvPr>
        </p:nvGraphicFramePr>
        <p:xfrm>
          <a:off x="344422" y="1363142"/>
          <a:ext cx="5958406" cy="473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0076C36D-D76D-5FC5-861F-2B3D8CBD2D76}"/>
              </a:ext>
            </a:extLst>
          </p:cNvPr>
          <p:cNvSpPr txBox="1"/>
          <p:nvPr/>
        </p:nvSpPr>
        <p:spPr>
          <a:xfrm>
            <a:off x="6835762" y="5598762"/>
            <a:ext cx="4415949" cy="769441"/>
          </a:xfrm>
          <a:prstGeom prst="rect">
            <a:avLst/>
          </a:prstGeom>
          <a:noFill/>
        </p:spPr>
        <p:txBody>
          <a:bodyPr wrap="square" rtlCol="0">
            <a:spAutoFit/>
          </a:bodyPr>
          <a:lstStyle/>
          <a:p>
            <a:r>
              <a:rPr lang="de-DE" sz="1100" b="1" dirty="0"/>
              <a:t>Abb. 8: </a:t>
            </a:r>
            <a:r>
              <a:rPr lang="de-DE" sz="1100" dirty="0"/>
              <a:t>Aufbau und Strukturen des Anus.</a:t>
            </a:r>
          </a:p>
          <a:p>
            <a:r>
              <a:rPr lang="de-DE" sz="1100" b="1" dirty="0"/>
              <a:t>Quelle: </a:t>
            </a:r>
            <a:r>
              <a:rPr lang="de-DE" sz="1100" dirty="0" err="1"/>
              <a:t>Jmarchn</a:t>
            </a:r>
            <a:r>
              <a:rPr lang="de-DE" sz="1100" dirty="0"/>
              <a:t>, 2020, CC BY-SA 3.0, </a:t>
            </a:r>
          </a:p>
          <a:p>
            <a:r>
              <a:rPr lang="de-DE" sz="1100" dirty="0"/>
              <a:t>Online: </a:t>
            </a:r>
            <a:r>
              <a:rPr lang="de-DE" sz="1100" dirty="0">
                <a:hlinkClick r:id="rId8"/>
              </a:rPr>
              <a:t>https://de.m.wikipedia.org/wiki/Datei:Human_anus-en.svg</a:t>
            </a:r>
            <a:r>
              <a:rPr lang="de-DE" sz="1100" dirty="0"/>
              <a:t>. </a:t>
            </a:r>
          </a:p>
        </p:txBody>
      </p:sp>
      <p:pic>
        <p:nvPicPr>
          <p:cNvPr id="4" name="Grafik 3" descr="Ein Bild, das Text, Diagramm, Grafikdesign, Grafiken enthält.&#10;&#10;Automatisch generierte Beschreibung">
            <a:extLst>
              <a:ext uri="{FF2B5EF4-FFF2-40B4-BE49-F238E27FC236}">
                <a16:creationId xmlns:a16="http://schemas.microsoft.com/office/drawing/2014/main" id="{65C27DB1-DE19-E960-5AEF-B943C041D124}"/>
              </a:ext>
            </a:extLst>
          </p:cNvPr>
          <p:cNvPicPr>
            <a:picLocks noChangeAspect="1"/>
          </p:cNvPicPr>
          <p:nvPr/>
        </p:nvPicPr>
        <p:blipFill>
          <a:blip r:embed="rId9"/>
          <a:stretch>
            <a:fillRect/>
          </a:stretch>
        </p:blipFill>
        <p:spPr>
          <a:xfrm>
            <a:off x="6835762" y="1363142"/>
            <a:ext cx="4210655" cy="4235620"/>
          </a:xfrm>
          <a:prstGeom prst="rect">
            <a:avLst/>
          </a:prstGeom>
        </p:spPr>
      </p:pic>
      <p:sp>
        <p:nvSpPr>
          <p:cNvPr id="3" name="Fußzeilenplatzhalter 2">
            <a:extLst>
              <a:ext uri="{FF2B5EF4-FFF2-40B4-BE49-F238E27FC236}">
                <a16:creationId xmlns:a16="http://schemas.microsoft.com/office/drawing/2014/main" id="{BCA2A1AE-446D-F905-AE0E-12FBF6454F51}"/>
              </a:ext>
            </a:extLst>
          </p:cNvPr>
          <p:cNvSpPr>
            <a:spLocks noGrp="1"/>
          </p:cNvSpPr>
          <p:nvPr>
            <p:ph type="ftr" sz="quarter" idx="11"/>
          </p:nvPr>
        </p:nvSpPr>
        <p:spPr>
          <a:xfrm>
            <a:off x="344422" y="6209884"/>
            <a:ext cx="8768581" cy="830996"/>
          </a:xfrm>
        </p:spPr>
        <p:txBody>
          <a:bodyPr/>
          <a:lstStyle/>
          <a:p>
            <a:r>
              <a:rPr lang="de-DE" dirty="0"/>
              <a:t>Vgl. 6: Robert-Koch-Institut: Epidemiologisches Bulletin. Aktuelle Informationen und Daten zu Infektionskrankheiten und Public Health (2018). Nr. 26. S.234.</a:t>
            </a:r>
          </a:p>
          <a:p>
            <a:r>
              <a:rPr lang="de-DE" dirty="0"/>
              <a:t>Vgl. 7: Zentrum für Krebsregisterdaten, Gesellschaft der epidemiologischen Krebsregister in Deutschland e. V., </a:t>
            </a:r>
            <a:r>
              <a:rPr lang="de-DE" dirty="0" err="1"/>
              <a:t>editors</a:t>
            </a:r>
            <a:r>
              <a:rPr lang="de-DE" dirty="0"/>
              <a:t>: Krebs in Deutschland für 2020/2021. S.42.</a:t>
            </a:r>
          </a:p>
          <a:p>
            <a:endParaRPr lang="de-DE" dirty="0"/>
          </a:p>
        </p:txBody>
      </p:sp>
    </p:spTree>
    <p:extLst>
      <p:ext uri="{BB962C8B-B14F-4D97-AF65-F5344CB8AC3E}">
        <p14:creationId xmlns:p14="http://schemas.microsoft.com/office/powerpoint/2010/main" val="139058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F1A80-4272-3F4B-F83A-4BE75487AA20}"/>
              </a:ext>
            </a:extLst>
          </p:cNvPr>
          <p:cNvSpPr>
            <a:spLocks noGrp="1"/>
          </p:cNvSpPr>
          <p:nvPr>
            <p:ph type="title"/>
          </p:nvPr>
        </p:nvSpPr>
        <p:spPr>
          <a:xfrm>
            <a:off x="344422" y="522973"/>
            <a:ext cx="8596668" cy="1320800"/>
          </a:xfrm>
        </p:spPr>
        <p:txBody>
          <a:bodyPr/>
          <a:lstStyle/>
          <a:p>
            <a:r>
              <a:rPr lang="de-DE" dirty="0"/>
              <a:t>Peniskrebs</a:t>
            </a:r>
          </a:p>
        </p:txBody>
      </p:sp>
      <p:graphicFrame>
        <p:nvGraphicFramePr>
          <p:cNvPr id="7" name="Inhaltsplatzhalter 2">
            <a:extLst>
              <a:ext uri="{FF2B5EF4-FFF2-40B4-BE49-F238E27FC236}">
                <a16:creationId xmlns:a16="http://schemas.microsoft.com/office/drawing/2014/main" id="{A572939E-797C-FF56-1614-2C90CE8068F1}"/>
              </a:ext>
            </a:extLst>
          </p:cNvPr>
          <p:cNvGraphicFramePr>
            <a:graphicFrameLocks noGrp="1"/>
          </p:cNvGraphicFramePr>
          <p:nvPr>
            <p:ph idx="1"/>
            <p:extLst>
              <p:ext uri="{D42A27DB-BD31-4B8C-83A1-F6EECF244321}">
                <p14:modId xmlns:p14="http://schemas.microsoft.com/office/powerpoint/2010/main" val="2629677280"/>
              </p:ext>
            </p:extLst>
          </p:nvPr>
        </p:nvGraphicFramePr>
        <p:xfrm>
          <a:off x="344422" y="1363142"/>
          <a:ext cx="5958406" cy="473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0076C36D-D76D-5FC5-861F-2B3D8CBD2D76}"/>
              </a:ext>
            </a:extLst>
          </p:cNvPr>
          <p:cNvSpPr txBox="1"/>
          <p:nvPr/>
        </p:nvSpPr>
        <p:spPr>
          <a:xfrm>
            <a:off x="6733115" y="5014228"/>
            <a:ext cx="4415949" cy="1277273"/>
          </a:xfrm>
          <a:prstGeom prst="rect">
            <a:avLst/>
          </a:prstGeom>
          <a:noFill/>
        </p:spPr>
        <p:txBody>
          <a:bodyPr wrap="square" rtlCol="0">
            <a:spAutoFit/>
          </a:bodyPr>
          <a:lstStyle/>
          <a:p>
            <a:r>
              <a:rPr lang="de-DE" sz="1100" b="1" dirty="0"/>
              <a:t>Abb. 9: </a:t>
            </a:r>
            <a:r>
              <a:rPr lang="de-DE" sz="1100" b="0" i="0" dirty="0">
                <a:solidFill>
                  <a:srgbClr val="202122"/>
                </a:solidFill>
                <a:effectLst/>
                <a:highlight>
                  <a:srgbClr val="F8F9FA"/>
                </a:highlight>
              </a:rPr>
              <a:t>Schematische Darstellung der inneren und äußeren Geschlechtsorgane eines Mannes.</a:t>
            </a:r>
          </a:p>
          <a:p>
            <a:r>
              <a:rPr lang="de-DE" sz="1100" b="1" dirty="0"/>
              <a:t>Quelle: </a:t>
            </a:r>
            <a:r>
              <a:rPr lang="de-DE" sz="1100" dirty="0" err="1"/>
              <a:t>Tsaitgaist</a:t>
            </a:r>
            <a:r>
              <a:rPr lang="de-DE" sz="1100" dirty="0"/>
              <a:t> &amp; Sciencia58, 2023, CC BY-SA 4.0,</a:t>
            </a:r>
          </a:p>
          <a:p>
            <a:r>
              <a:rPr lang="de-DE" sz="1100" dirty="0"/>
              <a:t>Online: </a:t>
            </a:r>
            <a:r>
              <a:rPr lang="de-DE" sz="1100" dirty="0">
                <a:hlinkClick r:id="rId8"/>
              </a:rPr>
              <a:t>https://de.wikipedia.org/wiki/Prostata#/media/Datei:Position_of_the_human_prostate.png</a:t>
            </a:r>
            <a:r>
              <a:rPr lang="de-DE" sz="1100" dirty="0"/>
              <a:t>.</a:t>
            </a:r>
          </a:p>
          <a:p>
            <a:endParaRPr lang="de-DE" sz="1100" dirty="0"/>
          </a:p>
        </p:txBody>
      </p:sp>
      <p:pic>
        <p:nvPicPr>
          <p:cNvPr id="3" name="Grafik 2" descr="Ein Bild, das Text, Screenshot, Grafiken, Design enthält.&#10;&#10;Automatisch generierte Beschreibung">
            <a:extLst>
              <a:ext uri="{FF2B5EF4-FFF2-40B4-BE49-F238E27FC236}">
                <a16:creationId xmlns:a16="http://schemas.microsoft.com/office/drawing/2014/main" id="{31AC51F7-408C-B5D7-12BA-A248683F0C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5762" y="1363142"/>
            <a:ext cx="4047827" cy="3651086"/>
          </a:xfrm>
          <a:prstGeom prst="rect">
            <a:avLst/>
          </a:prstGeom>
        </p:spPr>
      </p:pic>
      <p:sp>
        <p:nvSpPr>
          <p:cNvPr id="4" name="Fußzeilenplatzhalter 2">
            <a:extLst>
              <a:ext uri="{FF2B5EF4-FFF2-40B4-BE49-F238E27FC236}">
                <a16:creationId xmlns:a16="http://schemas.microsoft.com/office/drawing/2014/main" id="{0BB7A5FA-A999-7CA3-7078-2DA75E3529F1}"/>
              </a:ext>
            </a:extLst>
          </p:cNvPr>
          <p:cNvSpPr>
            <a:spLocks noGrp="1"/>
          </p:cNvSpPr>
          <p:nvPr>
            <p:ph type="ftr" sz="quarter" idx="11"/>
          </p:nvPr>
        </p:nvSpPr>
        <p:spPr>
          <a:xfrm>
            <a:off x="344422" y="6106963"/>
            <a:ext cx="8198687" cy="830996"/>
          </a:xfrm>
        </p:spPr>
        <p:txBody>
          <a:bodyPr/>
          <a:lstStyle/>
          <a:p>
            <a:r>
              <a:rPr lang="de-DE" dirty="0"/>
              <a:t>Vgl. 8: Robert-Koch-Institut: Epidemiologisches Bulletin. Aktuelle Informationen und Daten zu Infektionskrankheiten und Public Health (2018). Nr. 26. S.234.</a:t>
            </a:r>
          </a:p>
          <a:p>
            <a:r>
              <a:rPr lang="de-DE" dirty="0"/>
              <a:t>Vgl. 9: Deutsches Ärzteblatt: Diagnostik und Therapie des Peniskarzinoms. </a:t>
            </a:r>
            <a:r>
              <a:rPr lang="de-DE" dirty="0" err="1"/>
              <a:t>Dtsch</a:t>
            </a:r>
            <a:r>
              <a:rPr lang="de-DE" dirty="0"/>
              <a:t> </a:t>
            </a:r>
            <a:r>
              <a:rPr lang="de-DE" dirty="0" err="1"/>
              <a:t>Arztebl</a:t>
            </a:r>
            <a:r>
              <a:rPr lang="de-DE" dirty="0"/>
              <a:t> </a:t>
            </a:r>
            <a:r>
              <a:rPr lang="de-DE" dirty="0" err="1"/>
              <a:t>Int</a:t>
            </a:r>
            <a:r>
              <a:rPr lang="de-DE" dirty="0"/>
              <a:t> 2018; 115: 646-52; DOI: 10.3238/arztebl.2018.0646. </a:t>
            </a:r>
          </a:p>
        </p:txBody>
      </p:sp>
    </p:spTree>
    <p:extLst>
      <p:ext uri="{BB962C8B-B14F-4D97-AF65-F5344CB8AC3E}">
        <p14:creationId xmlns:p14="http://schemas.microsoft.com/office/powerpoint/2010/main" val="378925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BE5C4-2269-9C9C-6AD0-BA89554AE77D}"/>
              </a:ext>
            </a:extLst>
          </p:cNvPr>
          <p:cNvSpPr>
            <a:spLocks noGrp="1"/>
          </p:cNvSpPr>
          <p:nvPr>
            <p:ph type="title"/>
          </p:nvPr>
        </p:nvSpPr>
        <p:spPr>
          <a:xfrm>
            <a:off x="2849562" y="609600"/>
            <a:ext cx="6424439" cy="1320800"/>
          </a:xfrm>
        </p:spPr>
        <p:txBody>
          <a:bodyPr>
            <a:normAutofit/>
          </a:bodyPr>
          <a:lstStyle/>
          <a:p>
            <a:r>
              <a:rPr lang="de-DE"/>
              <a:t>Präventionsmaßnahmen</a:t>
            </a:r>
          </a:p>
        </p:txBody>
      </p:sp>
      <p:pic>
        <p:nvPicPr>
          <p:cNvPr id="16" name="Grafik 15" descr="Ein Bild, das Clipart, Grün, Cartoon, Design enthält.&#10;&#10;Automatisch generierte Beschreibung">
            <a:extLst>
              <a:ext uri="{FF2B5EF4-FFF2-40B4-BE49-F238E27FC236}">
                <a16:creationId xmlns:a16="http://schemas.microsoft.com/office/drawing/2014/main" id="{1401657D-65AD-1C57-C1CB-D1F97F4F781B}"/>
              </a:ext>
            </a:extLst>
          </p:cNvPr>
          <p:cNvPicPr>
            <a:picLocks noChangeAspect="1"/>
          </p:cNvPicPr>
          <p:nvPr/>
        </p:nvPicPr>
        <p:blipFill rotWithShape="1">
          <a:blip r:embed="rId2">
            <a:alphaModFix/>
          </a:blip>
          <a:srcRect l="10937" r="16506" b="-2"/>
          <a:stretch/>
        </p:blipFill>
        <p:spPr>
          <a:xfrm>
            <a:off x="1" y="10"/>
            <a:ext cx="2032191" cy="2285990"/>
          </a:xfrm>
          <a:custGeom>
            <a:avLst/>
            <a:gdLst/>
            <a:ahLst/>
            <a:cxnLst/>
            <a:rect l="l" t="t" r="r" b="b"/>
            <a:pathLst>
              <a:path w="2032191" h="2286000">
                <a:moveTo>
                  <a:pt x="0" y="0"/>
                </a:moveTo>
                <a:lnTo>
                  <a:pt x="1676558" y="0"/>
                </a:lnTo>
                <a:lnTo>
                  <a:pt x="2032191" y="2286000"/>
                </a:lnTo>
                <a:lnTo>
                  <a:pt x="0" y="2286000"/>
                </a:lnTo>
                <a:close/>
              </a:path>
            </a:pathLst>
          </a:custGeom>
        </p:spPr>
      </p:pic>
      <p:pic>
        <p:nvPicPr>
          <p:cNvPr id="14" name="Grafik 13" descr="Ein Bild, das Entwurf, Zeichnung, Design, Darstellung enthält.&#10;&#10;Automatisch generierte Beschreibung">
            <a:extLst>
              <a:ext uri="{FF2B5EF4-FFF2-40B4-BE49-F238E27FC236}">
                <a16:creationId xmlns:a16="http://schemas.microsoft.com/office/drawing/2014/main" id="{A9723C71-66C8-CA0F-6EC1-B060C4200ED1}"/>
              </a:ext>
            </a:extLst>
          </p:cNvPr>
          <p:cNvPicPr>
            <a:picLocks noChangeAspect="1"/>
          </p:cNvPicPr>
          <p:nvPr/>
        </p:nvPicPr>
        <p:blipFill rotWithShape="1">
          <a:blip r:embed="rId3">
            <a:alphaModFix/>
          </a:blip>
          <a:srcRect t="9891" r="-2" b="9893"/>
          <a:stretch/>
        </p:blipFill>
        <p:spPr>
          <a:xfrm>
            <a:off x="0" y="2135189"/>
            <a:ext cx="2388151" cy="2288103"/>
          </a:xfrm>
          <a:custGeom>
            <a:avLst/>
            <a:gdLst/>
            <a:ahLst/>
            <a:cxnLst/>
            <a:rect l="l" t="t" r="r" b="b"/>
            <a:pathLst>
              <a:path w="2388151" h="2288103">
                <a:moveTo>
                  <a:pt x="0" y="0"/>
                </a:moveTo>
                <a:lnTo>
                  <a:pt x="2032191" y="0"/>
                </a:lnTo>
                <a:lnTo>
                  <a:pt x="2388151" y="2288103"/>
                </a:lnTo>
                <a:lnTo>
                  <a:pt x="95581" y="2288103"/>
                </a:lnTo>
                <a:lnTo>
                  <a:pt x="0" y="1717652"/>
                </a:lnTo>
                <a:close/>
              </a:path>
            </a:pathLst>
          </a:custGeom>
        </p:spPr>
      </p:pic>
      <p:cxnSp>
        <p:nvCxnSpPr>
          <p:cNvPr id="58" name="Straight Connector 58">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Symbol, Logo, Kreis, Design enthält.&#10;&#10;Automatisch generierte Beschreibung">
            <a:extLst>
              <a:ext uri="{FF2B5EF4-FFF2-40B4-BE49-F238E27FC236}">
                <a16:creationId xmlns:a16="http://schemas.microsoft.com/office/drawing/2014/main" id="{F39803BE-9FD2-766A-3A9B-8FC1C904D746}"/>
              </a:ext>
            </a:extLst>
          </p:cNvPr>
          <p:cNvPicPr>
            <a:picLocks noChangeAspect="1"/>
          </p:cNvPicPr>
          <p:nvPr/>
        </p:nvPicPr>
        <p:blipFill rotWithShape="1">
          <a:blip r:embed="rId4">
            <a:alphaModFix/>
          </a:blip>
          <a:srcRect t="6818" r="-4" b="9843"/>
          <a:stretch/>
        </p:blipFill>
        <p:spPr>
          <a:xfrm>
            <a:off x="95582" y="4574104"/>
            <a:ext cx="2648210" cy="2283897"/>
          </a:xfrm>
          <a:custGeom>
            <a:avLst/>
            <a:gdLst/>
            <a:ahLst/>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p:spPr>
      </p:pic>
      <p:cxnSp>
        <p:nvCxnSpPr>
          <p:cNvPr id="60" name="Straight Connector 60">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4" name="Inhaltsplatzhalter 2">
            <a:extLst>
              <a:ext uri="{FF2B5EF4-FFF2-40B4-BE49-F238E27FC236}">
                <a16:creationId xmlns:a16="http://schemas.microsoft.com/office/drawing/2014/main" id="{29746453-112E-5AA6-C4D3-967BEBA4BE54}"/>
              </a:ext>
            </a:extLst>
          </p:cNvPr>
          <p:cNvSpPr>
            <a:spLocks noGrp="1"/>
          </p:cNvSpPr>
          <p:nvPr>
            <p:ph idx="1"/>
          </p:nvPr>
        </p:nvSpPr>
        <p:spPr>
          <a:xfrm>
            <a:off x="2849562" y="2160589"/>
            <a:ext cx="6424439" cy="3880773"/>
          </a:xfrm>
        </p:spPr>
        <p:txBody>
          <a:bodyPr>
            <a:normAutofit/>
          </a:bodyPr>
          <a:lstStyle/>
          <a:p>
            <a:r>
              <a:rPr lang="de-DE" b="1" dirty="0"/>
              <a:t>HPV-Impfung:</a:t>
            </a:r>
            <a:r>
              <a:rPr lang="de-DE" dirty="0"/>
              <a:t> Empfohlen für Jungen </a:t>
            </a:r>
            <a:r>
              <a:rPr lang="de-DE" b="1" dirty="0"/>
              <a:t>und</a:t>
            </a:r>
            <a:r>
              <a:rPr lang="de-DE" dirty="0"/>
              <a:t> Mädchen zur Prävention gegen die häufigsten krebserzeugenden und warzenverursachenden HPV-Typen. </a:t>
            </a:r>
          </a:p>
          <a:p>
            <a:r>
              <a:rPr lang="de-DE" dirty="0"/>
              <a:t>Die Impfung ist höchst effektiv in der Prävention der häufigsten HPV-Typen und somit eine effektive und präventive Maßnahme, um das Risiko für Dysplasien und notwendige Konisationen und schließlich Krebs verhindern.</a:t>
            </a:r>
          </a:p>
          <a:p>
            <a:r>
              <a:rPr lang="de-DE" b="1" dirty="0"/>
              <a:t>Sicheres Verhalten: </a:t>
            </a:r>
            <a:r>
              <a:rPr lang="de-DE" dirty="0"/>
              <a:t>Die einzig sichere Methode ist die Impfung!</a:t>
            </a:r>
          </a:p>
          <a:p>
            <a:r>
              <a:rPr lang="de-DE" b="1" dirty="0"/>
              <a:t>Cave: </a:t>
            </a:r>
            <a:r>
              <a:rPr lang="de-DE" dirty="0"/>
              <a:t>Kondome bilden hier keinen sicheren Schutz!</a:t>
            </a:r>
            <a:endParaRPr lang="de-DE" b="1" dirty="0"/>
          </a:p>
        </p:txBody>
      </p:sp>
    </p:spTree>
    <p:extLst>
      <p:ext uri="{BB962C8B-B14F-4D97-AF65-F5344CB8AC3E}">
        <p14:creationId xmlns:p14="http://schemas.microsoft.com/office/powerpoint/2010/main" val="370306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4B7FD-CDAE-0D7B-80C3-2F7F03C12CB0}"/>
              </a:ext>
            </a:extLst>
          </p:cNvPr>
          <p:cNvSpPr>
            <a:spLocks noGrp="1"/>
          </p:cNvSpPr>
          <p:nvPr>
            <p:ph type="title"/>
          </p:nvPr>
        </p:nvSpPr>
        <p:spPr/>
        <p:txBody>
          <a:bodyPr>
            <a:normAutofit/>
          </a:bodyPr>
          <a:lstStyle/>
          <a:p>
            <a:r>
              <a:rPr lang="de-DE"/>
              <a:t>Schutz vor HPV: Warum die Impfung entscheidend ist</a:t>
            </a:r>
            <a:endParaRPr lang="de-DE" dirty="0">
              <a:solidFill>
                <a:srgbClr val="96B22E"/>
              </a:solidFill>
            </a:endParaRPr>
          </a:p>
        </p:txBody>
      </p:sp>
      <p:sp>
        <p:nvSpPr>
          <p:cNvPr id="3" name="Inhaltsplatzhalter 2">
            <a:extLst>
              <a:ext uri="{FF2B5EF4-FFF2-40B4-BE49-F238E27FC236}">
                <a16:creationId xmlns:a16="http://schemas.microsoft.com/office/drawing/2014/main" id="{CCA264DC-13A4-AD3E-B27E-9515FE6C9E91}"/>
              </a:ext>
            </a:extLst>
          </p:cNvPr>
          <p:cNvSpPr>
            <a:spLocks noGrp="1"/>
          </p:cNvSpPr>
          <p:nvPr>
            <p:ph idx="1"/>
          </p:nvPr>
        </p:nvSpPr>
        <p:spPr>
          <a:xfrm>
            <a:off x="838200" y="2267744"/>
            <a:ext cx="8143240" cy="3389312"/>
          </a:xfrm>
        </p:spPr>
        <p:txBody>
          <a:bodyPr/>
          <a:lstStyle/>
          <a:p>
            <a:pPr>
              <a:lnSpc>
                <a:spcPct val="100000"/>
              </a:lnSpc>
            </a:pPr>
            <a:r>
              <a:rPr lang="de-DE" dirty="0"/>
              <a:t>Sie schützt vor den häufigsten Typen des Humanen Papillomavirus, die sowohl Genitalwarzen als auch Krebs verursachen.</a:t>
            </a:r>
          </a:p>
          <a:p>
            <a:pPr marL="0" indent="0">
              <a:lnSpc>
                <a:spcPct val="100000"/>
              </a:lnSpc>
              <a:buNone/>
            </a:pPr>
            <a:endParaRPr lang="de-DE" dirty="0"/>
          </a:p>
          <a:p>
            <a:pPr marL="0" indent="0">
              <a:lnSpc>
                <a:spcPct val="100000"/>
              </a:lnSpc>
              <a:buNone/>
            </a:pPr>
            <a:r>
              <a:rPr lang="de-DE" b="1" dirty="0"/>
              <a:t>Warum ist sie so wichtig?</a:t>
            </a:r>
          </a:p>
          <a:p>
            <a:pPr>
              <a:lnSpc>
                <a:spcPct val="100000"/>
              </a:lnSpc>
            </a:pPr>
            <a:r>
              <a:rPr lang="de-DE" dirty="0"/>
              <a:t>Die Impfung ist die einzige Vorbeugung zur Verhinderung von durch HPV verursachtem Krebs und anderen Erkrankungen.</a:t>
            </a:r>
          </a:p>
          <a:p>
            <a:pPr>
              <a:lnSpc>
                <a:spcPct val="100000"/>
              </a:lnSpc>
            </a:pPr>
            <a:r>
              <a:rPr lang="de-DE" dirty="0"/>
              <a:t>Sie ist besonders wirksam, wenn sie vor dem ersten sexuellen Kontakt gegeben wird, kann aber auch, wie jede Impfung, danach noch Schutz bieten.</a:t>
            </a:r>
          </a:p>
        </p:txBody>
      </p:sp>
    </p:spTree>
    <p:extLst>
      <p:ext uri="{BB962C8B-B14F-4D97-AF65-F5344CB8AC3E}">
        <p14:creationId xmlns:p14="http://schemas.microsoft.com/office/powerpoint/2010/main" val="391125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40CB3-9A54-9D43-E650-2DABF25BCF74}"/>
              </a:ext>
            </a:extLst>
          </p:cNvPr>
          <p:cNvSpPr>
            <a:spLocks noGrp="1"/>
          </p:cNvSpPr>
          <p:nvPr>
            <p:ph type="title"/>
          </p:nvPr>
        </p:nvSpPr>
        <p:spPr>
          <a:xfrm>
            <a:off x="677334" y="609600"/>
            <a:ext cx="8596668" cy="1320800"/>
          </a:xfrm>
        </p:spPr>
        <p:txBody>
          <a:bodyPr anchor="t">
            <a:normAutofit/>
          </a:bodyPr>
          <a:lstStyle/>
          <a:p>
            <a:r>
              <a:rPr lang="de-DE" dirty="0"/>
              <a:t>Schutz vor HPV: Warum die Impfung entscheidend ist</a:t>
            </a:r>
          </a:p>
        </p:txBody>
      </p:sp>
      <p:sp>
        <p:nvSpPr>
          <p:cNvPr id="3" name="Inhaltsplatzhalter 2">
            <a:extLst>
              <a:ext uri="{FF2B5EF4-FFF2-40B4-BE49-F238E27FC236}">
                <a16:creationId xmlns:a16="http://schemas.microsoft.com/office/drawing/2014/main" id="{F97A11C0-A2C9-44A3-EB5C-C76BE8D60D19}"/>
              </a:ext>
            </a:extLst>
          </p:cNvPr>
          <p:cNvSpPr>
            <a:spLocks noGrp="1"/>
          </p:cNvSpPr>
          <p:nvPr>
            <p:ph idx="1"/>
          </p:nvPr>
        </p:nvSpPr>
        <p:spPr>
          <a:xfrm>
            <a:off x="677334" y="2160590"/>
            <a:ext cx="5220430" cy="3701270"/>
          </a:xfrm>
        </p:spPr>
        <p:txBody>
          <a:bodyPr>
            <a:normAutofit/>
          </a:bodyPr>
          <a:lstStyle/>
          <a:p>
            <a:pPr marL="0" indent="0">
              <a:buNone/>
            </a:pPr>
            <a:r>
              <a:rPr lang="de-DE" b="1" dirty="0"/>
              <a:t>Für wen ist die Impfung empfohlen?</a:t>
            </a:r>
          </a:p>
          <a:p>
            <a:r>
              <a:rPr lang="de-DE" dirty="0"/>
              <a:t>Geimpft wird im Alter von 9 bis 14 Jahren mit zwei Dosen</a:t>
            </a:r>
          </a:p>
          <a:p>
            <a:r>
              <a:rPr lang="de-DE" dirty="0"/>
              <a:t>Ab 15 Jahren mit 3 Dosen</a:t>
            </a:r>
          </a:p>
          <a:p>
            <a:r>
              <a:rPr lang="de-DE" dirty="0"/>
              <a:t>Die Krankenkassen sind verpflichtet bis zum 18. Lebensjahr die Impfung zu bezahlen. Manche Kassen übernehmen auch später noch die Impfungen. Link einfügen entschieden gegen Krebs</a:t>
            </a:r>
          </a:p>
        </p:txBody>
      </p:sp>
      <p:pic>
        <p:nvPicPr>
          <p:cNvPr id="5" name="Grafik 4" descr="Ein Bild, das Clipart, Darstellung, Cartoon enthält.&#10;&#10;Automatisch generierte Beschreibung">
            <a:extLst>
              <a:ext uri="{FF2B5EF4-FFF2-40B4-BE49-F238E27FC236}">
                <a16:creationId xmlns:a16="http://schemas.microsoft.com/office/drawing/2014/main" id="{B1D7E143-1FF8-9324-8A71-7EC7390AB149}"/>
              </a:ext>
            </a:extLst>
          </p:cNvPr>
          <p:cNvPicPr>
            <a:picLocks noChangeAspect="1"/>
          </p:cNvPicPr>
          <p:nvPr/>
        </p:nvPicPr>
        <p:blipFill>
          <a:blip r:embed="rId2"/>
          <a:stretch>
            <a:fillRect/>
          </a:stretch>
        </p:blipFill>
        <p:spPr>
          <a:xfrm>
            <a:off x="6087417" y="2159000"/>
            <a:ext cx="3145536" cy="3505026"/>
          </a:xfrm>
          <a:prstGeom prst="rect">
            <a:avLst/>
          </a:prstGeom>
        </p:spPr>
      </p:pic>
    </p:spTree>
    <p:extLst>
      <p:ext uri="{BB962C8B-B14F-4D97-AF65-F5344CB8AC3E}">
        <p14:creationId xmlns:p14="http://schemas.microsoft.com/office/powerpoint/2010/main" val="2161872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35DBD-3457-5127-D130-E6F13B9720B3}"/>
              </a:ext>
            </a:extLst>
          </p:cNvPr>
          <p:cNvSpPr>
            <a:spLocks noGrp="1"/>
          </p:cNvSpPr>
          <p:nvPr>
            <p:ph type="title"/>
          </p:nvPr>
        </p:nvSpPr>
        <p:spPr/>
        <p:txBody>
          <a:bodyPr>
            <a:normAutofit/>
          </a:bodyPr>
          <a:lstStyle/>
          <a:p>
            <a:r>
              <a:rPr lang="de-DE" dirty="0"/>
              <a:t>Schutz vor HPV: Warum die Impfung entscheidend ist</a:t>
            </a:r>
            <a:endParaRPr lang="de-DE" dirty="0">
              <a:solidFill>
                <a:schemeClr val="bg2">
                  <a:lumMod val="50000"/>
                </a:schemeClr>
              </a:solidFill>
            </a:endParaRPr>
          </a:p>
        </p:txBody>
      </p:sp>
      <p:sp>
        <p:nvSpPr>
          <p:cNvPr id="3" name="Inhaltsplatzhalter 2">
            <a:extLst>
              <a:ext uri="{FF2B5EF4-FFF2-40B4-BE49-F238E27FC236}">
                <a16:creationId xmlns:a16="http://schemas.microsoft.com/office/drawing/2014/main" id="{6085E2D7-DB77-CA71-D983-46B5FEAAD1C8}"/>
              </a:ext>
            </a:extLst>
          </p:cNvPr>
          <p:cNvSpPr>
            <a:spLocks noGrp="1"/>
          </p:cNvSpPr>
          <p:nvPr>
            <p:ph idx="1"/>
          </p:nvPr>
        </p:nvSpPr>
        <p:spPr/>
        <p:txBody>
          <a:bodyPr/>
          <a:lstStyle/>
          <a:p>
            <a:pPr marL="0" indent="0">
              <a:lnSpc>
                <a:spcPct val="100000"/>
              </a:lnSpc>
              <a:buNone/>
            </a:pPr>
            <a:r>
              <a:rPr lang="de-DE" b="1" dirty="0"/>
              <a:t>Sicherheit und Wirksamkeit</a:t>
            </a:r>
          </a:p>
          <a:p>
            <a:pPr>
              <a:lnSpc>
                <a:spcPct val="100000"/>
              </a:lnSpc>
            </a:pPr>
            <a:r>
              <a:rPr lang="de-DE" dirty="0"/>
              <a:t>Die Impfung wurde umfassend getestet und ist sicher. Millionen von Menschen weltweit haben bereits die Impfung erhalten.</a:t>
            </a:r>
          </a:p>
          <a:p>
            <a:pPr>
              <a:lnSpc>
                <a:spcPct val="100000"/>
              </a:lnSpc>
            </a:pPr>
            <a:r>
              <a:rPr lang="de-DE" dirty="0"/>
              <a:t>Studien zeigen, dass die Impfung über 90% wirksam ist in der Verhinderung von Infektionen, Genitalwarzen und präkanzerösen Zellveränderungen, die durch HPV-Typen verursacht werden, die von den Impfstoffen abgedeckt werden.</a:t>
            </a:r>
            <a:r>
              <a:rPr lang="de-DE" baseline="30000" dirty="0"/>
              <a:t>10</a:t>
            </a:r>
            <a:endParaRPr lang="de-DE" dirty="0"/>
          </a:p>
        </p:txBody>
      </p:sp>
      <p:sp>
        <p:nvSpPr>
          <p:cNvPr id="4" name="Fußzeilenplatzhalter 3">
            <a:extLst>
              <a:ext uri="{FF2B5EF4-FFF2-40B4-BE49-F238E27FC236}">
                <a16:creationId xmlns:a16="http://schemas.microsoft.com/office/drawing/2014/main" id="{2D588F0C-159F-33FA-36A2-F21EBD688795}"/>
              </a:ext>
            </a:extLst>
          </p:cNvPr>
          <p:cNvSpPr>
            <a:spLocks noGrp="1"/>
          </p:cNvSpPr>
          <p:nvPr>
            <p:ph type="ftr" sz="quarter" idx="11"/>
          </p:nvPr>
        </p:nvSpPr>
        <p:spPr>
          <a:xfrm>
            <a:off x="677333" y="6041362"/>
            <a:ext cx="8122110" cy="365125"/>
          </a:xfrm>
        </p:spPr>
        <p:txBody>
          <a:bodyPr/>
          <a:lstStyle/>
          <a:p>
            <a:pPr algn="l"/>
            <a:r>
              <a:rPr lang="de-DE" dirty="0">
                <a:solidFill>
                  <a:schemeClr val="bg1">
                    <a:lumMod val="65000"/>
                  </a:schemeClr>
                </a:solidFill>
              </a:rPr>
              <a:t>Vgl. 10:</a:t>
            </a:r>
            <a:r>
              <a:rPr lang="de-DE" cap="small" dirty="0">
                <a:solidFill>
                  <a:schemeClr val="bg1">
                    <a:lumMod val="65000"/>
                  </a:schemeClr>
                </a:solidFill>
              </a:rPr>
              <a:t> </a:t>
            </a:r>
            <a:r>
              <a:rPr lang="de-DE" b="0" i="0" dirty="0" err="1">
                <a:solidFill>
                  <a:schemeClr val="bg1">
                    <a:lumMod val="65000"/>
                  </a:schemeClr>
                </a:solidFill>
                <a:effectLst/>
              </a:rPr>
              <a:t>Kamolratanakul</a:t>
            </a:r>
            <a:r>
              <a:rPr lang="de-DE" b="0" i="0" dirty="0">
                <a:solidFill>
                  <a:schemeClr val="bg1">
                    <a:lumMod val="65000"/>
                  </a:schemeClr>
                </a:solidFill>
                <a:effectLst/>
              </a:rPr>
              <a:t> S, </a:t>
            </a:r>
            <a:r>
              <a:rPr lang="de-DE" b="0" i="0" dirty="0" err="1">
                <a:solidFill>
                  <a:schemeClr val="bg1">
                    <a:lumMod val="65000"/>
                  </a:schemeClr>
                </a:solidFill>
                <a:effectLst/>
              </a:rPr>
              <a:t>Pitisuttithum</a:t>
            </a:r>
            <a:r>
              <a:rPr lang="de-DE" b="0" i="0" dirty="0">
                <a:solidFill>
                  <a:schemeClr val="bg1">
                    <a:lumMod val="65000"/>
                  </a:schemeClr>
                </a:solidFill>
                <a:effectLst/>
              </a:rPr>
              <a:t> P. Human Papillomavirus Vaccine </a:t>
            </a:r>
            <a:r>
              <a:rPr lang="de-DE" b="0" i="0" dirty="0" err="1">
                <a:solidFill>
                  <a:schemeClr val="bg1">
                    <a:lumMod val="65000"/>
                  </a:schemeClr>
                </a:solidFill>
                <a:effectLst/>
              </a:rPr>
              <a:t>Efficacy</a:t>
            </a:r>
            <a:r>
              <a:rPr lang="de-DE" b="0" i="0" dirty="0">
                <a:solidFill>
                  <a:schemeClr val="bg1">
                    <a:lumMod val="65000"/>
                  </a:schemeClr>
                </a:solidFill>
                <a:effectLst/>
              </a:rPr>
              <a:t> and </a:t>
            </a:r>
            <a:r>
              <a:rPr lang="de-DE" b="0" i="0" dirty="0" err="1">
                <a:solidFill>
                  <a:schemeClr val="bg1">
                    <a:lumMod val="65000"/>
                  </a:schemeClr>
                </a:solidFill>
                <a:effectLst/>
              </a:rPr>
              <a:t>Effectiveness</a:t>
            </a:r>
            <a:r>
              <a:rPr lang="de-DE" b="0" i="0" dirty="0">
                <a:solidFill>
                  <a:schemeClr val="bg1">
                    <a:lumMod val="65000"/>
                  </a:schemeClr>
                </a:solidFill>
                <a:effectLst/>
              </a:rPr>
              <a:t> </a:t>
            </a:r>
            <a:r>
              <a:rPr lang="de-DE" b="0" i="0" dirty="0" err="1">
                <a:solidFill>
                  <a:schemeClr val="bg1">
                    <a:lumMod val="65000"/>
                  </a:schemeClr>
                </a:solidFill>
                <a:effectLst/>
              </a:rPr>
              <a:t>against</a:t>
            </a:r>
            <a:r>
              <a:rPr lang="de-DE" b="0" i="0" dirty="0">
                <a:solidFill>
                  <a:schemeClr val="bg1">
                    <a:lumMod val="65000"/>
                  </a:schemeClr>
                </a:solidFill>
                <a:effectLst/>
              </a:rPr>
              <a:t> Cancer. </a:t>
            </a:r>
            <a:endParaRPr lang="de-DE" dirty="0">
              <a:solidFill>
                <a:schemeClr val="bg1">
                  <a:lumMod val="65000"/>
                </a:schemeClr>
              </a:solidFill>
            </a:endParaRPr>
          </a:p>
        </p:txBody>
      </p:sp>
    </p:spTree>
    <p:extLst>
      <p:ext uri="{BB962C8B-B14F-4D97-AF65-F5344CB8AC3E}">
        <p14:creationId xmlns:p14="http://schemas.microsoft.com/office/powerpoint/2010/main" val="96690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8D0EB2-3062-2214-C4FE-4AF3BEA37589}"/>
              </a:ext>
            </a:extLst>
          </p:cNvPr>
          <p:cNvSpPr>
            <a:spLocks noGrp="1"/>
          </p:cNvSpPr>
          <p:nvPr>
            <p:ph type="title"/>
          </p:nvPr>
        </p:nvSpPr>
        <p:spPr>
          <a:xfrm>
            <a:off x="1043950" y="1179151"/>
            <a:ext cx="3300646" cy="4463889"/>
          </a:xfrm>
        </p:spPr>
        <p:txBody>
          <a:bodyPr anchor="ctr">
            <a:normAutofit/>
          </a:bodyPr>
          <a:lstStyle/>
          <a:p>
            <a:r>
              <a:rPr lang="de-DE" dirty="0"/>
              <a:t>Quellen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DEAA26B2-92CE-74E0-C9F1-F3B1AB69BB41}"/>
              </a:ext>
            </a:extLst>
          </p:cNvPr>
          <p:cNvSpPr>
            <a:spLocks noGrp="1"/>
          </p:cNvSpPr>
          <p:nvPr>
            <p:ph idx="1"/>
          </p:nvPr>
        </p:nvSpPr>
        <p:spPr>
          <a:xfrm>
            <a:off x="4711048" y="28575"/>
            <a:ext cx="6341016" cy="6858000"/>
          </a:xfrm>
        </p:spPr>
        <p:txBody>
          <a:bodyPr anchor="ctr">
            <a:normAutofit fontScale="77500" lnSpcReduction="20000"/>
          </a:bodyPr>
          <a:lstStyle/>
          <a:p>
            <a:pPr marL="0" indent="0">
              <a:lnSpc>
                <a:spcPct val="90000"/>
              </a:lnSpc>
              <a:buNone/>
            </a:pPr>
            <a:r>
              <a:rPr lang="de-DE" sz="1400" b="1" dirty="0"/>
              <a:t>Literaturverzeichnis</a:t>
            </a:r>
          </a:p>
          <a:p>
            <a:pPr>
              <a:lnSpc>
                <a:spcPct val="120000"/>
              </a:lnSpc>
            </a:pPr>
            <a:r>
              <a:rPr lang="de-DE" sz="800" dirty="0"/>
              <a:t>Robert Koch Institut: Humane Papillomviren (2018). Online: </a:t>
            </a:r>
            <a:r>
              <a:rPr lang="de-DE" sz="800" dirty="0">
                <a:hlinkClick r:id="rId3"/>
              </a:rPr>
              <a:t>https://www.rki.de/DE/Content/Infekt/EpidBull/Merkblaetter/Ratgeber_HPV.html#doc11064408bodyText2</a:t>
            </a:r>
            <a:r>
              <a:rPr lang="de-DE" sz="800" dirty="0"/>
              <a:t> Letzter Aufruf: 06.06.24.</a:t>
            </a:r>
          </a:p>
          <a:p>
            <a:pPr>
              <a:lnSpc>
                <a:spcPct val="120000"/>
              </a:lnSpc>
            </a:pPr>
            <a:r>
              <a:rPr lang="de-DE" sz="800" dirty="0"/>
              <a:t>Deutsche Aidshilfe: Feigwarzen / HPV (o.J.). Online: </a:t>
            </a:r>
            <a:r>
              <a:rPr lang="de-DE" sz="800" dirty="0">
                <a:hlinkClick r:id="rId4"/>
              </a:rPr>
              <a:t>https://www.aidshilfe.de/feigwarzen-hpv#das-wichtigste-ber-hpv-und-feigwarzen</a:t>
            </a:r>
            <a:r>
              <a:rPr lang="de-DE" sz="800" dirty="0"/>
              <a:t> Letzter Aufruf: 06.06.24.</a:t>
            </a:r>
          </a:p>
          <a:p>
            <a:pPr>
              <a:lnSpc>
                <a:spcPct val="120000"/>
              </a:lnSpc>
            </a:pPr>
            <a:r>
              <a:rPr lang="de-DE" sz="800" dirty="0"/>
              <a:t>Vgl.1, 4, 7: Zentrum für Krebsregisterdaten, Gesellschaft der epidemiologischen Krebsregister in Deutschland e. V., </a:t>
            </a:r>
            <a:r>
              <a:rPr lang="de-DE" sz="800" dirty="0" err="1"/>
              <a:t>editors</a:t>
            </a:r>
            <a:r>
              <a:rPr lang="de-DE" sz="800" dirty="0"/>
              <a:t>: Krebs in Deutschland für 2020/2021. </a:t>
            </a:r>
          </a:p>
          <a:p>
            <a:pPr>
              <a:lnSpc>
                <a:spcPct val="120000"/>
              </a:lnSpc>
            </a:pPr>
            <a:r>
              <a:rPr lang="de-DE" sz="800" dirty="0"/>
              <a:t>Vgl. 2: Robert-Koch-Institut: Humane Papillomviren (2018). Online: </a:t>
            </a:r>
            <a:r>
              <a:rPr lang="de-DE" sz="800" dirty="0">
                <a:hlinkClick r:id="rId5"/>
              </a:rPr>
              <a:t>https://www.rki.de/DE/Content/Infekt/EpidBull/Merkblaetter/Ratgeber_HPV.html#:~:text=Aufgrund%20einer%20solchen%20HPV%2Dbedingten,30%2D%20bis%2034%2DJ%C3%A4hrigen</a:t>
            </a:r>
            <a:r>
              <a:rPr lang="de-DE" sz="800" dirty="0"/>
              <a:t>.  Letzter Aufruf: 22.07.2024.</a:t>
            </a:r>
          </a:p>
          <a:p>
            <a:pPr>
              <a:lnSpc>
                <a:spcPct val="120000"/>
              </a:lnSpc>
            </a:pPr>
            <a:r>
              <a:rPr lang="de-DE" sz="800" dirty="0"/>
              <a:t>Vgl. 3: World Health </a:t>
            </a:r>
            <a:r>
              <a:rPr lang="de-DE" sz="800" dirty="0" err="1"/>
              <a:t>Organization</a:t>
            </a:r>
            <a:r>
              <a:rPr lang="de-DE" sz="800" dirty="0"/>
              <a:t>: </a:t>
            </a:r>
            <a:r>
              <a:rPr lang="de-DE" sz="800" dirty="0" err="1"/>
              <a:t>Cervical</a:t>
            </a:r>
            <a:r>
              <a:rPr lang="de-DE" sz="800" dirty="0"/>
              <a:t> Cancer (2024). Online: https://</a:t>
            </a:r>
            <a:r>
              <a:rPr lang="de-DE" sz="800" dirty="0" err="1"/>
              <a:t>www.who.int</a:t>
            </a:r>
            <a:r>
              <a:rPr lang="de-DE" sz="800" dirty="0"/>
              <a:t>/news-</a:t>
            </a:r>
            <a:r>
              <a:rPr lang="de-DE" sz="800" dirty="0" err="1"/>
              <a:t>room</a:t>
            </a:r>
            <a:r>
              <a:rPr lang="de-DE" sz="800" dirty="0"/>
              <a:t>/</a:t>
            </a:r>
            <a:r>
              <a:rPr lang="de-DE" sz="800" dirty="0" err="1"/>
              <a:t>fact</a:t>
            </a:r>
            <a:r>
              <a:rPr lang="de-DE" sz="800" dirty="0"/>
              <a:t>-sheets/</a:t>
            </a:r>
            <a:r>
              <a:rPr lang="de-DE" sz="800" dirty="0" err="1"/>
              <a:t>detail</a:t>
            </a:r>
            <a:r>
              <a:rPr lang="de-DE" sz="800" dirty="0"/>
              <a:t>/</a:t>
            </a:r>
            <a:r>
              <a:rPr lang="de-DE" sz="800" dirty="0" err="1"/>
              <a:t>cervical-cancer</a:t>
            </a:r>
            <a:r>
              <a:rPr lang="de-DE" sz="800" dirty="0"/>
              <a:t>#:~:</a:t>
            </a:r>
            <a:r>
              <a:rPr lang="de-DE" sz="800" dirty="0" err="1"/>
              <a:t>text</a:t>
            </a:r>
            <a:r>
              <a:rPr lang="de-DE" sz="800" dirty="0"/>
              <a:t>=Key%20facts,%2D%20and%20middle%2Dincome%20countries. Letzter Aufruf: 09.07.2024. </a:t>
            </a:r>
          </a:p>
          <a:p>
            <a:pPr>
              <a:lnSpc>
                <a:spcPct val="120000"/>
              </a:lnSpc>
            </a:pPr>
            <a:r>
              <a:rPr lang="de-DE" sz="800" dirty="0"/>
              <a:t>Vgl. 5: Leitlinienprogramm Onkologie (Deutsche Krebsgesellschaft, Deutsche Krebshilfe, AWMF): S3-Leitlinie Diagnostik, Therapie, Prävention und Nachsorge des Oro- und </a:t>
            </a:r>
            <a:r>
              <a:rPr lang="de-DE" sz="800" dirty="0" err="1"/>
              <a:t>Hypopharynxkarzinoms</a:t>
            </a:r>
            <a:r>
              <a:rPr lang="de-DE" sz="800" dirty="0"/>
              <a:t>, Langversion 1.0, 2024, AWMF-Registernummer: 017-082OL https://</a:t>
            </a:r>
            <a:r>
              <a:rPr lang="de-DE" sz="800" dirty="0" err="1"/>
              <a:t>www.leitlinienprogramm-onkologie.de</a:t>
            </a:r>
            <a:r>
              <a:rPr lang="de-DE" sz="800" dirty="0"/>
              <a:t>/</a:t>
            </a:r>
            <a:r>
              <a:rPr lang="de-DE" sz="800" dirty="0" err="1"/>
              <a:t>leitlinien</a:t>
            </a:r>
            <a:r>
              <a:rPr lang="de-DE" sz="800" dirty="0"/>
              <a:t>/</a:t>
            </a:r>
            <a:r>
              <a:rPr lang="de-DE" sz="800" dirty="0" err="1"/>
              <a:t>oro</a:t>
            </a:r>
            <a:r>
              <a:rPr lang="de-DE" sz="800" dirty="0"/>
              <a:t>-und-</a:t>
            </a:r>
            <a:r>
              <a:rPr lang="de-DE" sz="800" dirty="0" err="1"/>
              <a:t>hypopharynxkarzinom</a:t>
            </a:r>
            <a:r>
              <a:rPr lang="de-DE" sz="800" dirty="0"/>
              <a:t>; S.30. Letzter Zugriff: 12.07.2024. </a:t>
            </a:r>
          </a:p>
          <a:p>
            <a:pPr>
              <a:lnSpc>
                <a:spcPct val="120000"/>
              </a:lnSpc>
            </a:pPr>
            <a:r>
              <a:rPr lang="de-DE" sz="800" dirty="0"/>
              <a:t>Vgl. 6, 8: Robert-Koch-Institut: Epidemiologisches Bulletin. Aktuelle Informationen und Daten zu Infektionskrankheiten und Public Health (2018). Nr. 26.</a:t>
            </a:r>
          </a:p>
          <a:p>
            <a:pPr>
              <a:lnSpc>
                <a:spcPct val="120000"/>
              </a:lnSpc>
            </a:pPr>
            <a:r>
              <a:rPr lang="de-DE" sz="800" dirty="0"/>
              <a:t>Vgl. 9: Deutsches Ärzteblatt: Diagnostik und Therapie des Peniskarzinoms. </a:t>
            </a:r>
            <a:r>
              <a:rPr lang="de-DE" sz="800" dirty="0" err="1"/>
              <a:t>Dtsch</a:t>
            </a:r>
            <a:r>
              <a:rPr lang="de-DE" sz="800" dirty="0"/>
              <a:t> </a:t>
            </a:r>
            <a:r>
              <a:rPr lang="de-DE" sz="800" dirty="0" err="1"/>
              <a:t>Arztebl</a:t>
            </a:r>
            <a:r>
              <a:rPr lang="de-DE" sz="800" dirty="0"/>
              <a:t> </a:t>
            </a:r>
            <a:r>
              <a:rPr lang="de-DE" sz="800" dirty="0" err="1"/>
              <a:t>Int</a:t>
            </a:r>
            <a:r>
              <a:rPr lang="de-DE" sz="800" dirty="0"/>
              <a:t> 2018; 115: 646-52; DOI: 10.3238/arztebl.2018.0646. </a:t>
            </a:r>
          </a:p>
          <a:p>
            <a:pPr>
              <a:lnSpc>
                <a:spcPct val="120000"/>
              </a:lnSpc>
            </a:pPr>
            <a:r>
              <a:rPr lang="de-DE" sz="800" dirty="0" err="1"/>
              <a:t>Vgl</a:t>
            </a:r>
            <a:r>
              <a:rPr lang="de-DE" sz="800" dirty="0"/>
              <a:t> 10.: </a:t>
            </a:r>
            <a:r>
              <a:rPr lang="de-DE" sz="800" dirty="0" err="1"/>
              <a:t>Kamolratanakul</a:t>
            </a:r>
            <a:r>
              <a:rPr lang="de-DE" sz="800" dirty="0"/>
              <a:t> S, </a:t>
            </a:r>
            <a:r>
              <a:rPr lang="de-DE" sz="800" dirty="0" err="1"/>
              <a:t>Pitisuttithum</a:t>
            </a:r>
            <a:r>
              <a:rPr lang="de-DE" sz="800" dirty="0"/>
              <a:t> P. Human Papillomavirus Vaccine </a:t>
            </a:r>
            <a:r>
              <a:rPr lang="de-DE" sz="800" dirty="0" err="1"/>
              <a:t>Efficacy</a:t>
            </a:r>
            <a:r>
              <a:rPr lang="de-DE" sz="800" dirty="0"/>
              <a:t> and </a:t>
            </a:r>
            <a:r>
              <a:rPr lang="de-DE" sz="800" dirty="0" err="1"/>
              <a:t>Effectiveness</a:t>
            </a:r>
            <a:r>
              <a:rPr lang="de-DE" sz="800" dirty="0"/>
              <a:t> </a:t>
            </a:r>
            <a:r>
              <a:rPr lang="de-DE" sz="800" dirty="0" err="1"/>
              <a:t>against</a:t>
            </a:r>
            <a:r>
              <a:rPr lang="de-DE" sz="800" dirty="0"/>
              <a:t> Cancer. </a:t>
            </a:r>
            <a:r>
              <a:rPr lang="de-DE" sz="800" dirty="0" err="1"/>
              <a:t>Vaccines</a:t>
            </a:r>
            <a:r>
              <a:rPr lang="de-DE" sz="800" dirty="0"/>
              <a:t> (Basel). 2021 Nov 30;9(12):1413. </a:t>
            </a:r>
            <a:r>
              <a:rPr lang="de-DE" sz="800" dirty="0" err="1"/>
              <a:t>doi</a:t>
            </a:r>
            <a:r>
              <a:rPr lang="de-DE" sz="800" dirty="0"/>
              <a:t>: 10.3390/vaccines9121413. PMID: 34960159; PMCID: PMC8706722.</a:t>
            </a:r>
            <a:endParaRPr lang="de-DE" sz="800" b="1" dirty="0"/>
          </a:p>
          <a:p>
            <a:pPr marL="0" indent="0">
              <a:lnSpc>
                <a:spcPct val="90000"/>
              </a:lnSpc>
              <a:buNone/>
            </a:pPr>
            <a:r>
              <a:rPr lang="de-DE" sz="1400" b="1" dirty="0"/>
              <a:t>Abbildungsverzeichnis</a:t>
            </a:r>
          </a:p>
          <a:p>
            <a:pPr>
              <a:lnSpc>
                <a:spcPct val="110000"/>
              </a:lnSpc>
            </a:pPr>
            <a:r>
              <a:rPr lang="de-DE" sz="800" dirty="0">
                <a:highlight>
                  <a:srgbClr val="FFFFFF"/>
                </a:highlight>
              </a:rPr>
              <a:t>Abb. 1: Wikipedia: Humane Papillomviren. Durch HPV verursachte Feigwarzen (2008). Online: </a:t>
            </a:r>
            <a:r>
              <a:rPr lang="de-DE" sz="800" dirty="0">
                <a:highlight>
                  <a:srgbClr val="FFFFFF"/>
                </a:highlight>
                <a:hlinkClick r:id="rId6"/>
              </a:rPr>
              <a:t>https://de.wikipedia.org/wiki/Humane_Papillomviren#/media/Datei:Papilloma.jpg</a:t>
            </a:r>
            <a:r>
              <a:rPr lang="de-DE" sz="800" dirty="0">
                <a:highlight>
                  <a:srgbClr val="FFFFFF"/>
                </a:highlight>
              </a:rPr>
              <a:t> Gemeinfrei.  Letzter Aufruf: 31.05.24. </a:t>
            </a:r>
            <a:endParaRPr lang="de-DE" sz="800" dirty="0"/>
          </a:p>
          <a:p>
            <a:pPr>
              <a:lnSpc>
                <a:spcPct val="110000"/>
              </a:lnSpc>
            </a:pPr>
            <a:r>
              <a:rPr lang="de-DE" sz="800" dirty="0"/>
              <a:t>Abb. 2: Wikipedia: </a:t>
            </a:r>
            <a:r>
              <a:rPr lang="de-DE" sz="800" dirty="0" err="1"/>
              <a:t>Condylomata</a:t>
            </a:r>
            <a:r>
              <a:rPr lang="de-DE" sz="800" dirty="0"/>
              <a:t> acuminata. </a:t>
            </a:r>
            <a:r>
              <a:rPr lang="de-DE" sz="800" b="0" i="0" dirty="0">
                <a:effectLst/>
                <a:highlight>
                  <a:srgbClr val="FFFFFF"/>
                </a:highlight>
              </a:rPr>
              <a:t>Stark ausgeprägter Feigwarzenbefall am Penis (2005). Online: </a:t>
            </a:r>
            <a:r>
              <a:rPr lang="de-DE" sz="800" b="0" i="0" dirty="0">
                <a:effectLst/>
                <a:highlight>
                  <a:srgbClr val="FFFFFF"/>
                </a:highlight>
                <a:hlinkClick r:id="rId7"/>
              </a:rPr>
              <a:t>https://de.wikipedia.org/wiki/Condylomata_acuminata#/media/Datei:SOA-Condylomata-acuminata-man.jpg</a:t>
            </a:r>
            <a:r>
              <a:rPr lang="de-DE" sz="800" dirty="0">
                <a:highlight>
                  <a:srgbClr val="FFFFFF"/>
                </a:highlight>
              </a:rPr>
              <a:t> </a:t>
            </a:r>
            <a:r>
              <a:rPr lang="de-DE" sz="800" b="0" i="0" dirty="0">
                <a:effectLst/>
                <a:highlight>
                  <a:srgbClr val="FFFFFF"/>
                </a:highlight>
              </a:rPr>
              <a:t>Lizenz:</a:t>
            </a:r>
            <a:r>
              <a:rPr lang="de-DE" sz="800" dirty="0">
                <a:highlight>
                  <a:srgbClr val="F8F9FA"/>
                </a:highlight>
                <a:latin typeface="Arial" panose="020B0604020202020204" pitchFamily="34" charset="0"/>
              </a:rPr>
              <a:t> </a:t>
            </a:r>
            <a:r>
              <a:rPr lang="de-DE" sz="800" b="0" i="0" u="none" strike="noStrike" dirty="0">
                <a:effectLst/>
                <a:highlight>
                  <a:srgbClr val="F8F9FA"/>
                </a:highlight>
                <a:hlinkClick r:id="rId8"/>
              </a:rPr>
              <a:t>CC BY-SA 3.0</a:t>
            </a:r>
            <a:r>
              <a:rPr lang="de-DE" sz="800" b="0" i="0" dirty="0">
                <a:effectLst/>
                <a:highlight>
                  <a:srgbClr val="FFFFFF"/>
                </a:highlight>
              </a:rPr>
              <a:t>. </a:t>
            </a:r>
          </a:p>
          <a:p>
            <a:pPr>
              <a:lnSpc>
                <a:spcPct val="110000"/>
              </a:lnSpc>
            </a:pPr>
            <a:r>
              <a:rPr lang="de-DE" sz="800" dirty="0"/>
              <a:t>Abb. 3: Wikipedia: </a:t>
            </a:r>
            <a:r>
              <a:rPr lang="de-DE" sz="800" dirty="0" err="1"/>
              <a:t>Condylomata</a:t>
            </a:r>
            <a:r>
              <a:rPr lang="de-DE" sz="800" dirty="0"/>
              <a:t> acuminata. </a:t>
            </a:r>
            <a:r>
              <a:rPr lang="de-DE" sz="800" b="0" i="0" dirty="0">
                <a:effectLst/>
                <a:highlight>
                  <a:srgbClr val="FFFFFF"/>
                </a:highlight>
              </a:rPr>
              <a:t>Stark ausgeprägter Feigwarzenbefall in der Vulva (2005). Online: </a:t>
            </a:r>
            <a:r>
              <a:rPr lang="de-DE" sz="800" b="0" i="0" dirty="0">
                <a:effectLst/>
                <a:highlight>
                  <a:srgbClr val="FFFFFF"/>
                </a:highlight>
                <a:hlinkClick r:id="rId9"/>
              </a:rPr>
              <a:t>https://de.wikipedia.org/wiki/Condylomata_acuminata#/media/Datei:SOA-Condylomata-acuminata-female.jpg</a:t>
            </a:r>
            <a:r>
              <a:rPr lang="de-DE" sz="800" b="0" i="0" dirty="0">
                <a:effectLst/>
                <a:highlight>
                  <a:srgbClr val="FFFFFF"/>
                </a:highlight>
              </a:rPr>
              <a:t> Lizenz: </a:t>
            </a:r>
            <a:r>
              <a:rPr lang="de-DE" sz="800" b="0" i="0" u="none" strike="noStrike" dirty="0">
                <a:effectLst/>
                <a:highlight>
                  <a:srgbClr val="F8F9FA"/>
                </a:highlight>
                <a:hlinkClick r:id="rId8"/>
              </a:rPr>
              <a:t>CC BY-SA 3.0</a:t>
            </a:r>
            <a:r>
              <a:rPr lang="de-DE" sz="800" b="0" i="0" dirty="0">
                <a:effectLst/>
                <a:highlight>
                  <a:srgbClr val="FFFFFF"/>
                </a:highlight>
              </a:rPr>
              <a:t>.                                                    Letzter Aufruf: 06.06.24.</a:t>
            </a:r>
          </a:p>
          <a:p>
            <a:pPr>
              <a:lnSpc>
                <a:spcPct val="110000"/>
              </a:lnSpc>
            </a:pPr>
            <a:r>
              <a:rPr lang="de-DE" sz="800" dirty="0">
                <a:highlight>
                  <a:srgbClr val="FFFFFF"/>
                </a:highlight>
              </a:rPr>
              <a:t>Abb. 4: Wikipedia: Atemtrakt. Das Atmungssystem besteht aus den Luftwegen, den Lungen und der Atemmuskulatur, die die Luft in den Körper und wieder hinaus befördern. Online: </a:t>
            </a:r>
            <a:r>
              <a:rPr lang="de-DE" sz="800" dirty="0">
                <a:highlight>
                  <a:srgbClr val="FFFFFF"/>
                </a:highlight>
                <a:hlinkClick r:id="rId10"/>
              </a:rPr>
              <a:t>https://de.wikipedia.org/wiki/Atemtrakt#:~:text=Als%20Atemtrakt%20oder%20Atmungsapparat%20(Apparatus,dem%20Gasaustausch%20dienenden%20Lungen%20unterschieden</a:t>
            </a:r>
            <a:r>
              <a:rPr lang="de-DE" sz="800" dirty="0">
                <a:highlight>
                  <a:srgbClr val="FFFFFF"/>
                </a:highlight>
              </a:rPr>
              <a:t>. Gemeinfrei. Letzter Aufruf: 04.07.2024.</a:t>
            </a:r>
          </a:p>
          <a:p>
            <a:pPr>
              <a:lnSpc>
                <a:spcPct val="110000"/>
              </a:lnSpc>
            </a:pPr>
            <a:r>
              <a:rPr lang="de-DE" sz="800" dirty="0">
                <a:highlight>
                  <a:srgbClr val="FFFFFF"/>
                </a:highlight>
              </a:rPr>
              <a:t>Abb. 5: </a:t>
            </a:r>
            <a:r>
              <a:rPr lang="de-DE" sz="800" dirty="0" err="1">
                <a:highlight>
                  <a:srgbClr val="FFFFFF"/>
                </a:highlight>
              </a:rPr>
              <a:t>Omland</a:t>
            </a:r>
            <a:r>
              <a:rPr lang="de-DE" sz="800" dirty="0">
                <a:highlight>
                  <a:srgbClr val="FFFFFF"/>
                </a:highlight>
              </a:rPr>
              <a:t> T, </a:t>
            </a:r>
            <a:r>
              <a:rPr lang="de-DE" sz="800" dirty="0" err="1">
                <a:highlight>
                  <a:srgbClr val="FFFFFF"/>
                </a:highlight>
              </a:rPr>
              <a:t>Lie</a:t>
            </a:r>
            <a:r>
              <a:rPr lang="de-DE" sz="800" dirty="0">
                <a:highlight>
                  <a:srgbClr val="FFFFFF"/>
                </a:highlight>
              </a:rPr>
              <a:t> KA, </a:t>
            </a:r>
            <a:r>
              <a:rPr lang="de-DE" sz="800" dirty="0" err="1">
                <a:highlight>
                  <a:srgbClr val="FFFFFF"/>
                </a:highlight>
              </a:rPr>
              <a:t>Akre</a:t>
            </a:r>
            <a:r>
              <a:rPr lang="de-DE" sz="800" dirty="0">
                <a:highlight>
                  <a:srgbClr val="FFFFFF"/>
                </a:highlight>
              </a:rPr>
              <a:t> H, </a:t>
            </a:r>
            <a:r>
              <a:rPr lang="de-DE" sz="800" dirty="0" err="1">
                <a:highlight>
                  <a:srgbClr val="FFFFFF"/>
                </a:highlight>
              </a:rPr>
              <a:t>Sandlie</a:t>
            </a:r>
            <a:r>
              <a:rPr lang="de-DE" sz="800" dirty="0">
                <a:highlight>
                  <a:srgbClr val="FFFFFF"/>
                </a:highlight>
              </a:rPr>
              <a:t> LE, Jebsen P, et al. (2014) </a:t>
            </a:r>
            <a:r>
              <a:rPr lang="de-DE" sz="800" dirty="0" err="1">
                <a:highlight>
                  <a:srgbClr val="FFFFFF"/>
                </a:highlight>
              </a:rPr>
              <a:t>Recurrent</a:t>
            </a:r>
            <a:r>
              <a:rPr lang="de-DE" sz="800" dirty="0">
                <a:highlight>
                  <a:srgbClr val="FFFFFF"/>
                </a:highlight>
              </a:rPr>
              <a:t> </a:t>
            </a:r>
            <a:r>
              <a:rPr lang="de-DE" sz="800" dirty="0" err="1">
                <a:highlight>
                  <a:srgbClr val="FFFFFF"/>
                </a:highlight>
              </a:rPr>
              <a:t>Respiratory</a:t>
            </a:r>
            <a:r>
              <a:rPr lang="de-DE" sz="800" dirty="0">
                <a:highlight>
                  <a:srgbClr val="FFFFFF"/>
                </a:highlight>
              </a:rPr>
              <a:t> </a:t>
            </a:r>
            <a:r>
              <a:rPr lang="de-DE" sz="800" dirty="0" err="1">
                <a:highlight>
                  <a:srgbClr val="FFFFFF"/>
                </a:highlight>
              </a:rPr>
              <a:t>Papillomatosis</a:t>
            </a:r>
            <a:r>
              <a:rPr lang="de-DE" sz="800" dirty="0">
                <a:highlight>
                  <a:srgbClr val="FFFFFF"/>
                </a:highlight>
              </a:rPr>
              <a:t>: HPV </a:t>
            </a:r>
            <a:r>
              <a:rPr lang="de-DE" sz="800" dirty="0" err="1">
                <a:highlight>
                  <a:srgbClr val="FFFFFF"/>
                </a:highlight>
              </a:rPr>
              <a:t>Genotypes</a:t>
            </a:r>
            <a:r>
              <a:rPr lang="de-DE" sz="800" dirty="0">
                <a:highlight>
                  <a:srgbClr val="FFFFFF"/>
                </a:highlight>
              </a:rPr>
              <a:t> and Risk </a:t>
            </a:r>
            <a:r>
              <a:rPr lang="de-DE" sz="800" dirty="0" err="1">
                <a:highlight>
                  <a:srgbClr val="FFFFFF"/>
                </a:highlight>
              </a:rPr>
              <a:t>of</a:t>
            </a:r>
            <a:r>
              <a:rPr lang="de-DE" sz="800" dirty="0">
                <a:highlight>
                  <a:srgbClr val="FFFFFF"/>
                </a:highlight>
              </a:rPr>
              <a:t> High-Grade Laryngeal </a:t>
            </a:r>
            <a:r>
              <a:rPr lang="de-DE" sz="800" dirty="0" err="1">
                <a:highlight>
                  <a:srgbClr val="FFFFFF"/>
                </a:highlight>
              </a:rPr>
              <a:t>Neoplasia</a:t>
            </a:r>
            <a:r>
              <a:rPr lang="de-DE" sz="800" dirty="0">
                <a:highlight>
                  <a:srgbClr val="FFFFFF"/>
                </a:highlight>
              </a:rPr>
              <a:t>. PLoS ONE 9(6): e99114. doi:10.1371/journal.pone.0099114; </a:t>
            </a:r>
            <a:r>
              <a:rPr lang="de-DE" sz="800" dirty="0" err="1">
                <a:highlight>
                  <a:srgbClr val="FFFFFF"/>
                </a:highlight>
              </a:rPr>
              <a:t>used</a:t>
            </a:r>
            <a:r>
              <a:rPr lang="de-DE" sz="800" dirty="0">
                <a:highlight>
                  <a:srgbClr val="FFFFFF"/>
                </a:highlight>
              </a:rPr>
              <a:t> </a:t>
            </a:r>
            <a:r>
              <a:rPr lang="de-DE" sz="800" dirty="0" err="1">
                <a:highlight>
                  <a:srgbClr val="FFFFFF"/>
                </a:highlight>
              </a:rPr>
              <a:t>under</a:t>
            </a:r>
            <a:r>
              <a:rPr lang="de-DE" sz="800" dirty="0">
                <a:highlight>
                  <a:srgbClr val="FFFFFF"/>
                </a:highlight>
              </a:rPr>
              <a:t> Creative Commons Attribution License. Online: </a:t>
            </a:r>
            <a:r>
              <a:rPr lang="de-DE" sz="800" dirty="0">
                <a:highlight>
                  <a:srgbClr val="FFFFFF"/>
                </a:highlight>
                <a:hlinkClick r:id="rId11"/>
              </a:rPr>
              <a:t>https://journals.plos.org/plosone/article?id=10.1371/journal.pone.0099114</a:t>
            </a:r>
            <a:r>
              <a:rPr lang="de-DE" sz="800" dirty="0">
                <a:highlight>
                  <a:srgbClr val="FFFFFF"/>
                </a:highlight>
              </a:rPr>
              <a:t> Letzter Aufruf: 09.07.2024.</a:t>
            </a:r>
          </a:p>
          <a:p>
            <a:pPr>
              <a:lnSpc>
                <a:spcPct val="110000"/>
              </a:lnSpc>
            </a:pPr>
            <a:r>
              <a:rPr lang="de-DE" sz="800" b="0" i="0" dirty="0">
                <a:effectLst/>
                <a:highlight>
                  <a:srgbClr val="FFFFFF"/>
                </a:highlight>
              </a:rPr>
              <a:t>Abb</a:t>
            </a:r>
            <a:r>
              <a:rPr lang="de-DE" sz="800" dirty="0">
                <a:highlight>
                  <a:srgbClr val="FFFFFF"/>
                </a:highlight>
              </a:rPr>
              <a:t>. 6: Ortenau Klinikum: Schematische Darstellung der Gebärmutter mit Zervixkarzinom (Gebärmutterhalskrebs) verursacht durch Humanes Papillomavirus (HPV) (20126). Online: </a:t>
            </a:r>
            <a:r>
              <a:rPr lang="de-DE" sz="800" dirty="0">
                <a:highlight>
                  <a:srgbClr val="FFFFFF"/>
                </a:highlight>
                <a:hlinkClick r:id="rId12"/>
              </a:rPr>
              <a:t>https://de.wikipedia.org/wiki/Datei:Ortenau_Klinikum_Schaubild_Geb%C3%A4rmutterhalskrebs_Zervixkarzinom_HPV.jpg</a:t>
            </a:r>
            <a:r>
              <a:rPr lang="de-DE" sz="800" dirty="0">
                <a:highlight>
                  <a:srgbClr val="FFFFFF"/>
                </a:highlight>
              </a:rPr>
              <a:t> Es wurden keine Änderungen vorgenommen. Lizenz: </a:t>
            </a:r>
            <a:r>
              <a:rPr lang="de-DE" sz="800" dirty="0">
                <a:solidFill>
                  <a:srgbClr val="000000"/>
                </a:solidFill>
                <a:highlight>
                  <a:srgbClr val="FFFFFF"/>
                </a:highlight>
                <a:latin typeface="roboto condensed" panose="020F0502020204030204" pitchFamily="34" charset="0"/>
              </a:rPr>
              <a:t>CC BY-SA 3.0 DE Letzter Aufruf: 01.07.2024.</a:t>
            </a:r>
          </a:p>
          <a:p>
            <a:pPr>
              <a:lnSpc>
                <a:spcPct val="110000"/>
              </a:lnSpc>
            </a:pPr>
            <a:r>
              <a:rPr lang="de-DE" sz="800" dirty="0">
                <a:solidFill>
                  <a:srgbClr val="000000"/>
                </a:solidFill>
                <a:highlight>
                  <a:srgbClr val="FFFFFF"/>
                </a:highlight>
                <a:latin typeface="roboto condensed" panose="020F0502020204030204" pitchFamily="34" charset="0"/>
              </a:rPr>
              <a:t>Abb. 7: </a:t>
            </a:r>
            <a:r>
              <a:rPr lang="de-DE" sz="800" dirty="0">
                <a:effectLst/>
              </a:rPr>
              <a:t>Centers </a:t>
            </a:r>
            <a:r>
              <a:rPr lang="de-DE" sz="800" dirty="0" err="1">
                <a:effectLst/>
              </a:rPr>
              <a:t>for</a:t>
            </a:r>
            <a:r>
              <a:rPr lang="de-DE" sz="800" dirty="0">
                <a:effectLst/>
              </a:rPr>
              <a:t> Disease Control and </a:t>
            </a:r>
            <a:r>
              <a:rPr lang="de-DE" sz="800" dirty="0" err="1">
                <a:effectLst/>
              </a:rPr>
              <a:t>Prevention</a:t>
            </a:r>
            <a:r>
              <a:rPr lang="de-DE" sz="800" dirty="0">
                <a:effectLst/>
              </a:rPr>
              <a:t> (CDC). Lizenz: Keine - Dieses Bild ist gemeinfrei und somit frei von jeglichen Urheberrechtsbeschränkungen. Online: </a:t>
            </a:r>
            <a:r>
              <a:rPr lang="de-DE" sz="800" dirty="0">
                <a:effectLst/>
                <a:hlinkClick r:id="rId13"/>
              </a:rPr>
              <a:t>https://www.cdc.gov/cancer/hpv/oropharyngeal-cancer.html#:~:text=HPV%20can%20infect%20the%20mouth,cancers%20in%20the%20United%20States</a:t>
            </a:r>
            <a:r>
              <a:rPr lang="de-DE" sz="800" dirty="0">
                <a:effectLst/>
              </a:rPr>
              <a:t>. Letzter Aufruf: 02.07.2024.</a:t>
            </a:r>
          </a:p>
          <a:p>
            <a:pPr>
              <a:lnSpc>
                <a:spcPct val="110000"/>
              </a:lnSpc>
            </a:pPr>
            <a:r>
              <a:rPr lang="de-DE" sz="800" dirty="0"/>
              <a:t>Abb. 8: Aufbau und Strukturen des Anus. Grafik modifiziert nach „</a:t>
            </a:r>
            <a:r>
              <a:rPr lang="de-DE" sz="800" dirty="0" err="1"/>
              <a:t>Anatomy</a:t>
            </a:r>
            <a:r>
              <a:rPr lang="de-DE" sz="800" dirty="0"/>
              <a:t> </a:t>
            </a:r>
            <a:r>
              <a:rPr lang="de-DE" sz="800" dirty="0" err="1"/>
              <a:t>of</a:t>
            </a:r>
            <a:r>
              <a:rPr lang="de-DE" sz="800" dirty="0"/>
              <a:t> </a:t>
            </a:r>
            <a:r>
              <a:rPr lang="de-DE" sz="800" dirty="0" err="1"/>
              <a:t>the</a:t>
            </a:r>
            <a:r>
              <a:rPr lang="de-DE" sz="800" dirty="0"/>
              <a:t> human </a:t>
            </a:r>
            <a:r>
              <a:rPr lang="de-DE" sz="800" dirty="0" err="1"/>
              <a:t>anus</a:t>
            </a:r>
            <a:r>
              <a:rPr lang="de-DE" sz="800" dirty="0"/>
              <a:t>“, </a:t>
            </a:r>
            <a:r>
              <a:rPr lang="de-DE" sz="800" dirty="0" err="1"/>
              <a:t>by</a:t>
            </a:r>
            <a:r>
              <a:rPr lang="de-DE" sz="800" dirty="0"/>
              <a:t> </a:t>
            </a:r>
            <a:r>
              <a:rPr lang="de-DE" sz="800" dirty="0" err="1"/>
              <a:t>Jmarchn</a:t>
            </a:r>
            <a:r>
              <a:rPr lang="de-DE" sz="800" dirty="0"/>
              <a:t> Nov 2020, Wikimedia Commons: </a:t>
            </a:r>
            <a:r>
              <a:rPr lang="de-DE" sz="800" dirty="0">
                <a:hlinkClick r:id="rId14"/>
              </a:rPr>
              <a:t>https://de.m.wikipedia.org/wiki/Datei:Human_anus-en.svg</a:t>
            </a:r>
            <a:r>
              <a:rPr lang="de-DE" sz="800" dirty="0"/>
              <a:t>, CC BY-SA 3.0.</a:t>
            </a:r>
          </a:p>
          <a:p>
            <a:pPr>
              <a:lnSpc>
                <a:spcPct val="110000"/>
              </a:lnSpc>
            </a:pPr>
            <a:r>
              <a:rPr lang="de-DE" sz="800" dirty="0">
                <a:solidFill>
                  <a:schemeClr val="tx1"/>
                </a:solidFill>
              </a:rPr>
              <a:t>Abb. 9: </a:t>
            </a:r>
            <a:r>
              <a:rPr lang="de-DE" sz="800" b="0" i="0" dirty="0">
                <a:solidFill>
                  <a:schemeClr val="tx1"/>
                </a:solidFill>
                <a:effectLst/>
                <a:highlight>
                  <a:srgbClr val="FCFCFC"/>
                </a:highlight>
                <a:latin typeface="Helvetica Neue" panose="02000503000000020004" pitchFamily="2" charset="0"/>
              </a:rPr>
              <a:t>Wikipedia: Prostata (2023). Lizenz</a:t>
            </a:r>
            <a:r>
              <a:rPr lang="de-DE" sz="800" b="0" i="0" dirty="0">
                <a:solidFill>
                  <a:srgbClr val="666666"/>
                </a:solidFill>
                <a:effectLst/>
                <a:highlight>
                  <a:srgbClr val="FCFCFC"/>
                </a:highlight>
                <a:latin typeface="Helvetica Neue" panose="02000503000000020004" pitchFamily="2" charset="0"/>
              </a:rPr>
              <a:t>: </a:t>
            </a:r>
            <a:r>
              <a:rPr lang="de-DE" sz="800" b="0" i="0" dirty="0">
                <a:solidFill>
                  <a:srgbClr val="194900"/>
                </a:solidFill>
                <a:effectLst/>
                <a:highlight>
                  <a:srgbClr val="FCFCFC"/>
                </a:highlight>
                <a:latin typeface="Helvetica Neue" panose="02000503000000020004" pitchFamily="2" charset="0"/>
                <a:hlinkClick r:id="rId15"/>
              </a:rPr>
              <a:t>CC BY-SA 4.0</a:t>
            </a:r>
            <a:r>
              <a:rPr lang="de-DE" sz="800" b="0" i="0" dirty="0">
                <a:solidFill>
                  <a:srgbClr val="666666"/>
                </a:solidFill>
                <a:effectLst/>
                <a:highlight>
                  <a:srgbClr val="FCFCFC"/>
                </a:highlight>
                <a:latin typeface="Helvetica Neue" panose="02000503000000020004" pitchFamily="2" charset="0"/>
              </a:rPr>
              <a:t> </a:t>
            </a:r>
            <a:r>
              <a:rPr lang="de-DE" sz="800" b="0" i="0" dirty="0">
                <a:solidFill>
                  <a:schemeClr val="tx1"/>
                </a:solidFill>
                <a:effectLst/>
                <a:highlight>
                  <a:srgbClr val="FCFCFC"/>
                </a:highlight>
                <a:latin typeface="Helvetica Neue" panose="02000503000000020004" pitchFamily="2" charset="0"/>
              </a:rPr>
              <a:t>Online</a:t>
            </a:r>
            <a:r>
              <a:rPr lang="de-DE" sz="800" b="0" i="0" dirty="0">
                <a:solidFill>
                  <a:srgbClr val="666666"/>
                </a:solidFill>
                <a:effectLst/>
                <a:highlight>
                  <a:srgbClr val="FCFCFC"/>
                </a:highlight>
                <a:latin typeface="Helvetica Neue" panose="02000503000000020004" pitchFamily="2" charset="0"/>
              </a:rPr>
              <a:t>: </a:t>
            </a:r>
            <a:r>
              <a:rPr lang="de-DE" sz="800" b="0" i="0" dirty="0">
                <a:solidFill>
                  <a:srgbClr val="194900"/>
                </a:solidFill>
                <a:effectLst/>
                <a:highlight>
                  <a:srgbClr val="FCFCFC"/>
                </a:highlight>
                <a:latin typeface="Helvetica Neue" panose="02000503000000020004" pitchFamily="2" charset="0"/>
                <a:hlinkClick r:id="rId16"/>
              </a:rPr>
              <a:t>https://de.wikipedia.org/wiki/Prostata</a:t>
            </a:r>
            <a:r>
              <a:rPr lang="de-DE" sz="800" b="0" i="0" dirty="0">
                <a:solidFill>
                  <a:srgbClr val="666666"/>
                </a:solidFill>
                <a:effectLst/>
                <a:highlight>
                  <a:srgbClr val="FCFCFC"/>
                </a:highlight>
                <a:latin typeface="Helvetica Neue" panose="02000503000000020004" pitchFamily="2" charset="0"/>
              </a:rPr>
              <a:t>, </a:t>
            </a:r>
            <a:r>
              <a:rPr lang="de-DE" sz="800" b="0" i="0" dirty="0">
                <a:solidFill>
                  <a:schemeClr val="tx1"/>
                </a:solidFill>
                <a:effectLst/>
                <a:highlight>
                  <a:srgbClr val="FCFCFC"/>
                </a:highlight>
                <a:latin typeface="Helvetica Neue" panose="02000503000000020004" pitchFamily="2" charset="0"/>
              </a:rPr>
              <a:t>letzter Zugriff 10.06.24.</a:t>
            </a:r>
          </a:p>
          <a:p>
            <a:pPr>
              <a:lnSpc>
                <a:spcPct val="110000"/>
              </a:lnSpc>
            </a:pPr>
            <a:r>
              <a:rPr lang="de-DE" sz="800" dirty="0">
                <a:solidFill>
                  <a:schemeClr val="tx1"/>
                </a:solidFill>
                <a:highlight>
                  <a:srgbClr val="FCFCFC"/>
                </a:highlight>
                <a:latin typeface="Helvetica Neue" panose="02000503000000020004" pitchFamily="2" charset="0"/>
              </a:rPr>
              <a:t>Die übrigen Abbildungen wurden mit dem Programm </a:t>
            </a:r>
            <a:r>
              <a:rPr lang="de-DE" sz="800" dirty="0" err="1">
                <a:solidFill>
                  <a:schemeClr val="tx1"/>
                </a:solidFill>
                <a:highlight>
                  <a:srgbClr val="FCFCFC"/>
                </a:highlight>
                <a:latin typeface="Helvetica Neue" panose="02000503000000020004" pitchFamily="2" charset="0"/>
              </a:rPr>
              <a:t>Canva</a:t>
            </a:r>
            <a:r>
              <a:rPr lang="de-DE" sz="800" dirty="0">
                <a:solidFill>
                  <a:schemeClr val="tx1"/>
                </a:solidFill>
                <a:highlight>
                  <a:srgbClr val="FCFCFC"/>
                </a:highlight>
                <a:latin typeface="Helvetica Neue" panose="02000503000000020004" pitchFamily="2" charset="0"/>
              </a:rPr>
              <a:t> Pro erstellt, bzw. wurden aus diesem Programm entnommen.</a:t>
            </a:r>
            <a:endParaRPr lang="de-DE" sz="800" dirty="0">
              <a:solidFill>
                <a:schemeClr val="tx1"/>
              </a:solidFill>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279620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24FA0-2427-7B15-09F0-ABDB297DF388}"/>
              </a:ext>
            </a:extLst>
          </p:cNvPr>
          <p:cNvSpPr>
            <a:spLocks noGrp="1"/>
          </p:cNvSpPr>
          <p:nvPr>
            <p:ph type="title"/>
          </p:nvPr>
        </p:nvSpPr>
        <p:spPr>
          <a:xfrm>
            <a:off x="2786047" y="609600"/>
            <a:ext cx="6487955" cy="1320800"/>
          </a:xfrm>
        </p:spPr>
        <p:txBody>
          <a:bodyPr>
            <a:normAutofit/>
          </a:bodyPr>
          <a:lstStyle/>
          <a:p>
            <a:r>
              <a:rPr lang="de-DE" dirty="0"/>
              <a:t>HPV-Typen, Risiken &amp; gesundheitliche Folgen</a:t>
            </a:r>
          </a:p>
        </p:txBody>
      </p:sp>
      <p:pic>
        <p:nvPicPr>
          <p:cNvPr id="8" name="Grafik 7" descr="Ein Bild, das Kreis, Flaschenverschluss enthält.&#10;&#10;Automatisch generierte Beschreibung">
            <a:extLst>
              <a:ext uri="{FF2B5EF4-FFF2-40B4-BE49-F238E27FC236}">
                <a16:creationId xmlns:a16="http://schemas.microsoft.com/office/drawing/2014/main" id="{1376CB0D-BE22-1068-B50C-4769984F61F4}"/>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l="34386" r="33641" b="-2"/>
          <a:stretch/>
        </p:blipFill>
        <p:spPr>
          <a:xfrm>
            <a:off x="0" y="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solidFill>
            <a:schemeClr val="accent1">
              <a:lumMod val="60000"/>
              <a:lumOff val="40000"/>
            </a:schemeClr>
          </a:solidFill>
        </p:spPr>
      </p:pic>
      <p:sp>
        <p:nvSpPr>
          <p:cNvPr id="42" name="Isosceles Triangle 41">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aphicFrame>
        <p:nvGraphicFramePr>
          <p:cNvPr id="4" name="Diagramm 3">
            <a:extLst>
              <a:ext uri="{FF2B5EF4-FFF2-40B4-BE49-F238E27FC236}">
                <a16:creationId xmlns:a16="http://schemas.microsoft.com/office/drawing/2014/main" id="{E3C6DD2A-765B-47FC-BDEC-B360AF1C56FD}"/>
              </a:ext>
            </a:extLst>
          </p:cNvPr>
          <p:cNvGraphicFramePr/>
          <p:nvPr>
            <p:extLst>
              <p:ext uri="{D42A27DB-BD31-4B8C-83A1-F6EECF244321}">
                <p14:modId xmlns:p14="http://schemas.microsoft.com/office/powerpoint/2010/main" val="927901671"/>
              </p:ext>
            </p:extLst>
          </p:nvPr>
        </p:nvGraphicFramePr>
        <p:xfrm>
          <a:off x="2786047" y="2160589"/>
          <a:ext cx="6487955"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7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24FA0-2427-7B15-09F0-ABDB297DF388}"/>
              </a:ext>
            </a:extLst>
          </p:cNvPr>
          <p:cNvSpPr>
            <a:spLocks noGrp="1"/>
          </p:cNvSpPr>
          <p:nvPr>
            <p:ph type="title"/>
          </p:nvPr>
        </p:nvSpPr>
        <p:spPr>
          <a:xfrm>
            <a:off x="2786047" y="609600"/>
            <a:ext cx="6487955" cy="1320800"/>
          </a:xfrm>
        </p:spPr>
        <p:txBody>
          <a:bodyPr>
            <a:normAutofit/>
          </a:bodyPr>
          <a:lstStyle/>
          <a:p>
            <a:r>
              <a:rPr lang="de-DE" dirty="0"/>
              <a:t>HPV-Typen, Risiken &amp; gesundheitliche Folgen</a:t>
            </a:r>
          </a:p>
        </p:txBody>
      </p:sp>
      <p:pic>
        <p:nvPicPr>
          <p:cNvPr id="8" name="Grafik 7" descr="Ein Bild, das Kreis, Flaschenverschluss enthält.&#10;&#10;Automatisch generierte Beschreibung">
            <a:extLst>
              <a:ext uri="{FF2B5EF4-FFF2-40B4-BE49-F238E27FC236}">
                <a16:creationId xmlns:a16="http://schemas.microsoft.com/office/drawing/2014/main" id="{1376CB0D-BE22-1068-B50C-4769984F61F4}"/>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l="34386" r="33641" b="-2"/>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solidFill>
            <a:schemeClr val="accent1">
              <a:lumMod val="60000"/>
              <a:lumOff val="40000"/>
            </a:schemeClr>
          </a:solidFill>
        </p:spPr>
      </p:pic>
      <p:graphicFrame>
        <p:nvGraphicFramePr>
          <p:cNvPr id="4" name="Diagramm 3">
            <a:extLst>
              <a:ext uri="{FF2B5EF4-FFF2-40B4-BE49-F238E27FC236}">
                <a16:creationId xmlns:a16="http://schemas.microsoft.com/office/drawing/2014/main" id="{E3C6DD2A-765B-47FC-BDEC-B360AF1C56FD}"/>
              </a:ext>
            </a:extLst>
          </p:cNvPr>
          <p:cNvGraphicFramePr/>
          <p:nvPr>
            <p:extLst>
              <p:ext uri="{D42A27DB-BD31-4B8C-83A1-F6EECF244321}">
                <p14:modId xmlns:p14="http://schemas.microsoft.com/office/powerpoint/2010/main" val="3259931984"/>
              </p:ext>
            </p:extLst>
          </p:nvPr>
        </p:nvGraphicFramePr>
        <p:xfrm>
          <a:off x="2786047" y="2160589"/>
          <a:ext cx="6487955"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70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24FA0-2427-7B15-09F0-ABDB297DF388}"/>
              </a:ext>
            </a:extLst>
          </p:cNvPr>
          <p:cNvSpPr>
            <a:spLocks noGrp="1"/>
          </p:cNvSpPr>
          <p:nvPr>
            <p:ph type="title"/>
          </p:nvPr>
        </p:nvSpPr>
        <p:spPr>
          <a:xfrm>
            <a:off x="677334" y="609600"/>
            <a:ext cx="8596668" cy="1320800"/>
          </a:xfrm>
        </p:spPr>
        <p:txBody>
          <a:bodyPr anchor="t">
            <a:normAutofit/>
          </a:bodyPr>
          <a:lstStyle/>
          <a:p>
            <a:r>
              <a:rPr lang="de-DE" dirty="0"/>
              <a:t>HPV-Typen 6 &amp; 11: Risiken &amp; gesundheitliche Folgen</a:t>
            </a:r>
          </a:p>
        </p:txBody>
      </p:sp>
      <p:sp>
        <p:nvSpPr>
          <p:cNvPr id="3" name="Inhaltsplatzhalter 2">
            <a:extLst>
              <a:ext uri="{FF2B5EF4-FFF2-40B4-BE49-F238E27FC236}">
                <a16:creationId xmlns:a16="http://schemas.microsoft.com/office/drawing/2014/main" id="{674118C7-E0BA-2369-28BF-90C95A02EDC0}"/>
              </a:ext>
            </a:extLst>
          </p:cNvPr>
          <p:cNvSpPr>
            <a:spLocks noGrp="1"/>
          </p:cNvSpPr>
          <p:nvPr>
            <p:ph idx="1"/>
          </p:nvPr>
        </p:nvSpPr>
        <p:spPr>
          <a:xfrm>
            <a:off x="677334" y="2160590"/>
            <a:ext cx="5220430" cy="3701270"/>
          </a:xfrm>
        </p:spPr>
        <p:txBody>
          <a:bodyPr>
            <a:normAutofit fontScale="85000" lnSpcReduction="10000"/>
          </a:bodyPr>
          <a:lstStyle/>
          <a:p>
            <a:pPr marL="0" indent="0">
              <a:lnSpc>
                <a:spcPct val="110000"/>
              </a:lnSpc>
              <a:buNone/>
            </a:pPr>
            <a:endParaRPr lang="de-DE" sz="1500" dirty="0"/>
          </a:p>
          <a:p>
            <a:pPr marL="0" indent="0">
              <a:lnSpc>
                <a:spcPct val="110000"/>
              </a:lnSpc>
              <a:buNone/>
            </a:pPr>
            <a:r>
              <a:rPr lang="de-DE" sz="1500" b="1" dirty="0"/>
              <a:t>Erkennung und Symptome von Feigwarzen</a:t>
            </a:r>
          </a:p>
          <a:p>
            <a:pPr>
              <a:lnSpc>
                <a:spcPct val="110000"/>
              </a:lnSpc>
            </a:pPr>
            <a:r>
              <a:rPr lang="de-DE" sz="1500" b="1" dirty="0"/>
              <a:t>Erscheinungsbild: </a:t>
            </a:r>
            <a:r>
              <a:rPr lang="de-DE" sz="1500" dirty="0"/>
              <a:t>Feigwarzen sind kleine, hautfarbene oder leicht dunklere Wucherungen insbesondere im Genitalbereich. </a:t>
            </a:r>
            <a:endParaRPr lang="de-DE" sz="1600" dirty="0"/>
          </a:p>
          <a:p>
            <a:pPr>
              <a:lnSpc>
                <a:spcPct val="110000"/>
              </a:lnSpc>
            </a:pPr>
            <a:r>
              <a:rPr lang="de-DE" sz="1600" dirty="0"/>
              <a:t>Sie sind eine Form von Papillomen. Papillome sind gutartige Wucherungen, die von der Haut oder Schleimhaut ausgehen und durch verschiedene Typen von HPV verursacht werden.</a:t>
            </a:r>
            <a:endParaRPr lang="de-DE" sz="1500" dirty="0"/>
          </a:p>
          <a:p>
            <a:pPr>
              <a:lnSpc>
                <a:spcPct val="110000"/>
              </a:lnSpc>
            </a:pPr>
            <a:r>
              <a:rPr lang="de-DE" sz="1500" b="1" dirty="0"/>
              <a:t>Symptome: </a:t>
            </a:r>
            <a:r>
              <a:rPr lang="de-DE" sz="1500" dirty="0"/>
              <a:t>Sie sind in der Regel schmerzlos, können aber Juckreiz oder Unbehagen verursachen.</a:t>
            </a:r>
          </a:p>
          <a:p>
            <a:pPr>
              <a:lnSpc>
                <a:spcPct val="110000"/>
              </a:lnSpc>
            </a:pPr>
            <a:r>
              <a:rPr lang="de-DE" sz="1500" b="1" dirty="0"/>
              <a:t>Diagnose: </a:t>
            </a:r>
            <a:r>
              <a:rPr lang="de-DE" sz="1500" dirty="0"/>
              <a:t>Die Diagnose erfolgt oft visuell durch einen Arzt.</a:t>
            </a:r>
          </a:p>
          <a:p>
            <a:pPr>
              <a:lnSpc>
                <a:spcPct val="110000"/>
              </a:lnSpc>
            </a:pPr>
            <a:r>
              <a:rPr lang="de-DE" sz="1500" b="0" i="0" dirty="0">
                <a:effectLst/>
                <a:highlight>
                  <a:srgbClr val="FCFCFC"/>
                </a:highlight>
                <a:latin typeface="Helvetica Neue" panose="02000503000000020004" pitchFamily="2" charset="0"/>
              </a:rPr>
              <a:t>Selbst wenn Feigwarzen entfernt werden, </a:t>
            </a:r>
            <a:r>
              <a:rPr lang="de-DE" sz="1500" dirty="0">
                <a:highlight>
                  <a:srgbClr val="FCFCFC"/>
                </a:highlight>
                <a:latin typeface="Helvetica Neue" panose="02000503000000020004" pitchFamily="2" charset="0"/>
              </a:rPr>
              <a:t>verbleibt das Virus in umliegenden Zellen</a:t>
            </a:r>
            <a:r>
              <a:rPr lang="de-DE" sz="1500" b="0" i="0" dirty="0">
                <a:effectLst/>
                <a:highlight>
                  <a:srgbClr val="FCFCFC"/>
                </a:highlight>
                <a:latin typeface="Helvetica Neue" panose="02000503000000020004" pitchFamily="2" charset="0"/>
              </a:rPr>
              <a:t>, und es kann dann zu erneuten Ausbrüchen kommen.</a:t>
            </a:r>
            <a:endParaRPr lang="de-DE" sz="1500" dirty="0"/>
          </a:p>
          <a:p>
            <a:pPr>
              <a:lnSpc>
                <a:spcPct val="90000"/>
              </a:lnSpc>
            </a:pPr>
            <a:endParaRPr lang="de-DE" sz="1500" dirty="0"/>
          </a:p>
          <a:p>
            <a:pPr>
              <a:lnSpc>
                <a:spcPct val="90000"/>
              </a:lnSpc>
            </a:pPr>
            <a:endParaRPr lang="de-DE" sz="1500" dirty="0"/>
          </a:p>
        </p:txBody>
      </p:sp>
      <p:pic>
        <p:nvPicPr>
          <p:cNvPr id="27" name="Grafik 26" descr="Ein Bild, das pink, Herz, Design enthält.&#10;&#10;Automatisch generierte Beschreibung">
            <a:extLst>
              <a:ext uri="{FF2B5EF4-FFF2-40B4-BE49-F238E27FC236}">
                <a16:creationId xmlns:a16="http://schemas.microsoft.com/office/drawing/2014/main" id="{F85C5D7C-42C7-B03C-4612-6EF4BEDDF8FF}"/>
              </a:ext>
            </a:extLst>
          </p:cNvPr>
          <p:cNvPicPr>
            <a:picLocks noChangeAspect="1"/>
          </p:cNvPicPr>
          <p:nvPr/>
        </p:nvPicPr>
        <p:blipFill>
          <a:blip r:embed="rId2"/>
          <a:stretch>
            <a:fillRect/>
          </a:stretch>
        </p:blipFill>
        <p:spPr>
          <a:xfrm>
            <a:off x="6087417" y="2159000"/>
            <a:ext cx="3145536" cy="2870300"/>
          </a:xfrm>
          <a:prstGeom prst="rect">
            <a:avLst/>
          </a:prstGeom>
        </p:spPr>
      </p:pic>
    </p:spTree>
    <p:extLst>
      <p:ext uri="{BB962C8B-B14F-4D97-AF65-F5344CB8AC3E}">
        <p14:creationId xmlns:p14="http://schemas.microsoft.com/office/powerpoint/2010/main" val="10273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9DD377B-BD0A-A33B-A2BA-909A973760AD}"/>
              </a:ext>
            </a:extLst>
          </p:cNvPr>
          <p:cNvSpPr txBox="1"/>
          <p:nvPr/>
        </p:nvSpPr>
        <p:spPr>
          <a:xfrm>
            <a:off x="1747674" y="2718581"/>
            <a:ext cx="8696652" cy="1420838"/>
          </a:xfrm>
          <a:prstGeom prst="rect">
            <a:avLst/>
          </a:prstGeom>
          <a:noFill/>
          <a:ln w="19050">
            <a:solidFill>
              <a:srgbClr val="96B22E"/>
            </a:solidFill>
          </a:ln>
        </p:spPr>
        <p:txBody>
          <a:bodyPr wrap="square" rtlCol="0">
            <a:spAutoFit/>
          </a:bodyPr>
          <a:lstStyle/>
          <a:p>
            <a:pPr algn="ctr">
              <a:lnSpc>
                <a:spcPct val="150000"/>
              </a:lnSpc>
            </a:pPr>
            <a:r>
              <a:rPr lang="de-DE" sz="2000" b="1" dirty="0">
                <a:solidFill>
                  <a:schemeClr val="bg2">
                    <a:lumMod val="50000"/>
                  </a:schemeClr>
                </a:solidFill>
              </a:rPr>
              <a:t>Die folgenden Folien enthalten medizinische Bilder von Genitalwarzen an männlichen und weiblichen Genitalien, die grafisch unangenehm wirken können und ausschließlich für Bildungszwecke gedacht sind.</a:t>
            </a:r>
          </a:p>
        </p:txBody>
      </p:sp>
    </p:spTree>
    <p:extLst>
      <p:ext uri="{BB962C8B-B14F-4D97-AF65-F5344CB8AC3E}">
        <p14:creationId xmlns:p14="http://schemas.microsoft.com/office/powerpoint/2010/main" val="309517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nhaltsplatzhalter 6" descr="Ein Bild, das Zecken, Nahaufnahme enthält.&#10;&#10;Automatisch generierte Beschreibung">
            <a:extLst>
              <a:ext uri="{FF2B5EF4-FFF2-40B4-BE49-F238E27FC236}">
                <a16:creationId xmlns:a16="http://schemas.microsoft.com/office/drawing/2014/main" id="{FF61AEAC-9295-D0A6-D132-E328E69A8E8B}"/>
              </a:ext>
            </a:extLst>
          </p:cNvPr>
          <p:cNvPicPr>
            <a:picLocks noGrp="1" noChangeAspect="1"/>
          </p:cNvPicPr>
          <p:nvPr>
            <p:ph idx="1"/>
          </p:nvPr>
        </p:nvPicPr>
        <p:blipFill>
          <a:blip r:embed="rId2"/>
          <a:stretch>
            <a:fillRect/>
          </a:stretch>
        </p:blipFill>
        <p:spPr>
          <a:xfrm>
            <a:off x="2762060" y="1962198"/>
            <a:ext cx="6667880" cy="3293772"/>
          </a:xfrm>
          <a:prstGeom prst="rect">
            <a:avLst/>
          </a:prstGeom>
        </p:spPr>
      </p:pic>
      <p:sp>
        <p:nvSpPr>
          <p:cNvPr id="9" name="Textfeld 8">
            <a:extLst>
              <a:ext uri="{FF2B5EF4-FFF2-40B4-BE49-F238E27FC236}">
                <a16:creationId xmlns:a16="http://schemas.microsoft.com/office/drawing/2014/main" id="{81F88ED3-0E06-58D0-83EA-2839317C05D5}"/>
              </a:ext>
            </a:extLst>
          </p:cNvPr>
          <p:cNvSpPr txBox="1"/>
          <p:nvPr/>
        </p:nvSpPr>
        <p:spPr>
          <a:xfrm>
            <a:off x="2696746" y="5255970"/>
            <a:ext cx="6733194" cy="854721"/>
          </a:xfrm>
          <a:prstGeom prst="rect">
            <a:avLst/>
          </a:prstGeom>
          <a:noFill/>
        </p:spPr>
        <p:txBody>
          <a:bodyPr wrap="square" rtlCol="0">
            <a:spAutoFit/>
          </a:bodyPr>
          <a:lstStyle/>
          <a:p>
            <a:pPr>
              <a:lnSpc>
                <a:spcPct val="115000"/>
              </a:lnSpc>
            </a:pPr>
            <a:r>
              <a:rPr lang="de-DE" sz="1100" b="1" dirty="0"/>
              <a:t>Abb. 1: </a:t>
            </a:r>
            <a:r>
              <a:rPr lang="de-DE" sz="1100" dirty="0">
                <a:solidFill>
                  <a:srgbClr val="000000"/>
                </a:solidFill>
                <a:effectLst/>
                <a:ea typeface="Calibri" panose="020F0502020204030204" pitchFamily="34" charset="0"/>
                <a:cs typeface="Times New Roman" panose="02020603050405020304" pitchFamily="18" charset="0"/>
              </a:rPr>
              <a:t>Durch HPV verursachte Feigwarzen.</a:t>
            </a:r>
          </a:p>
          <a:p>
            <a:pPr>
              <a:lnSpc>
                <a:spcPct val="115000"/>
              </a:lnSpc>
            </a:pPr>
            <a:r>
              <a:rPr lang="de-DE" sz="1100" b="1" dirty="0">
                <a:solidFill>
                  <a:srgbClr val="000000"/>
                </a:solidFill>
                <a:ea typeface="Calibri" panose="020F0502020204030204" pitchFamily="34" charset="0"/>
                <a:cs typeface="Times New Roman" panose="02020603050405020304" pitchFamily="18" charset="0"/>
              </a:rPr>
              <a:t>Quelle: </a:t>
            </a:r>
            <a:r>
              <a:rPr lang="de-DE" sz="1100" dirty="0">
                <a:highlight>
                  <a:srgbClr val="FFFFFF"/>
                </a:highlight>
              </a:rPr>
              <a:t>George </a:t>
            </a:r>
            <a:r>
              <a:rPr lang="de-DE" sz="1100" dirty="0" err="1">
                <a:highlight>
                  <a:srgbClr val="FFFFFF"/>
                </a:highlight>
              </a:rPr>
              <a:t>Chernilevsky</a:t>
            </a:r>
            <a:r>
              <a:rPr lang="de-DE" sz="1100" dirty="0">
                <a:highlight>
                  <a:srgbClr val="FFFFFF"/>
                </a:highlight>
              </a:rPr>
              <a:t>, 2018, gemeinfrei,</a:t>
            </a:r>
          </a:p>
          <a:p>
            <a:pPr>
              <a:lnSpc>
                <a:spcPct val="115000"/>
              </a:lnSpc>
            </a:pPr>
            <a:r>
              <a:rPr lang="de-DE" sz="1100" dirty="0">
                <a:highlight>
                  <a:srgbClr val="FFFFFF"/>
                </a:highlight>
              </a:rPr>
              <a:t>Online: </a:t>
            </a:r>
            <a:r>
              <a:rPr lang="de-DE" sz="1100" dirty="0">
                <a:highlight>
                  <a:srgbClr val="FFFFFF"/>
                </a:highlight>
                <a:hlinkClick r:id="rId3"/>
              </a:rPr>
              <a:t>https://de.wikipedia.org/wiki/Humane_Papillomviren#/media/Datei:Papilloma.jpg</a:t>
            </a:r>
            <a:r>
              <a:rPr lang="de-DE" sz="1100" dirty="0">
                <a:highlight>
                  <a:srgbClr val="FFFFFF"/>
                </a:highlight>
              </a:rPr>
              <a:t>.   </a:t>
            </a:r>
            <a:endParaRPr lang="de-DE" sz="1100" dirty="0">
              <a:solidFill>
                <a:srgbClr val="000000"/>
              </a:solidFill>
              <a:effectLst/>
              <a:ea typeface="Calibri" panose="020F0502020204030204" pitchFamily="34" charset="0"/>
              <a:cs typeface="Times New Roman" panose="02020603050405020304" pitchFamily="18" charset="0"/>
            </a:endParaRPr>
          </a:p>
          <a:p>
            <a:pPr>
              <a:lnSpc>
                <a:spcPct val="115000"/>
              </a:lnSpc>
              <a:spcAft>
                <a:spcPts val="1000"/>
              </a:spcAft>
            </a:pPr>
            <a:endParaRPr lang="de-DE" sz="1100" dirty="0">
              <a:effectLst/>
              <a:ea typeface="Calibri" panose="020F0502020204030204" pitchFamily="34" charset="0"/>
              <a:cs typeface="Times New Roman" panose="02020603050405020304" pitchFamily="18" charset="0"/>
            </a:endParaRPr>
          </a:p>
        </p:txBody>
      </p:sp>
      <p:sp>
        <p:nvSpPr>
          <p:cNvPr id="5" name="Titel 1">
            <a:extLst>
              <a:ext uri="{FF2B5EF4-FFF2-40B4-BE49-F238E27FC236}">
                <a16:creationId xmlns:a16="http://schemas.microsoft.com/office/drawing/2014/main" id="{DF1B9650-7D8F-DD64-E6BE-91E5E0E8573B}"/>
              </a:ext>
            </a:extLst>
          </p:cNvPr>
          <p:cNvSpPr txBox="1">
            <a:spLocks/>
          </p:cNvSpPr>
          <p:nvPr/>
        </p:nvSpPr>
        <p:spPr>
          <a:xfrm>
            <a:off x="322694" y="28123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dirty="0"/>
              <a:t>Feigwarzen: Erscheinungsbilder an verschiedenen Körperstellen</a:t>
            </a:r>
          </a:p>
        </p:txBody>
      </p:sp>
    </p:spTree>
    <p:extLst>
      <p:ext uri="{BB962C8B-B14F-4D97-AF65-F5344CB8AC3E}">
        <p14:creationId xmlns:p14="http://schemas.microsoft.com/office/powerpoint/2010/main" val="7491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nhaltsplatzhalter 3" descr="Ein Bild, das Person, Im Haus enthält.&#10;&#10;Automatisch generierte Beschreibung">
            <a:extLst>
              <a:ext uri="{FF2B5EF4-FFF2-40B4-BE49-F238E27FC236}">
                <a16:creationId xmlns:a16="http://schemas.microsoft.com/office/drawing/2014/main" id="{B7F6C8A4-2D7A-F443-796C-90BC567AEB99}"/>
              </a:ext>
            </a:extLst>
          </p:cNvPr>
          <p:cNvPicPr>
            <a:picLocks noGrp="1" noChangeAspect="1"/>
          </p:cNvPicPr>
          <p:nvPr>
            <p:ph idx="1"/>
          </p:nvPr>
        </p:nvPicPr>
        <p:blipFill>
          <a:blip r:embed="rId2"/>
          <a:stretch>
            <a:fillRect/>
          </a:stretch>
        </p:blipFill>
        <p:spPr>
          <a:xfrm>
            <a:off x="3480982" y="1574800"/>
            <a:ext cx="5230036" cy="3878943"/>
          </a:xfrm>
          <a:prstGeom prst="rect">
            <a:avLst/>
          </a:prstGeom>
        </p:spPr>
      </p:pic>
      <p:sp>
        <p:nvSpPr>
          <p:cNvPr id="5" name="Textfeld 4">
            <a:extLst>
              <a:ext uri="{FF2B5EF4-FFF2-40B4-BE49-F238E27FC236}">
                <a16:creationId xmlns:a16="http://schemas.microsoft.com/office/drawing/2014/main" id="{A50D4661-3EFF-12D4-CA0D-2EB36BD2D92F}"/>
              </a:ext>
            </a:extLst>
          </p:cNvPr>
          <p:cNvSpPr txBox="1"/>
          <p:nvPr/>
        </p:nvSpPr>
        <p:spPr>
          <a:xfrm>
            <a:off x="3415668" y="5453743"/>
            <a:ext cx="5510175" cy="938719"/>
          </a:xfrm>
          <a:prstGeom prst="rect">
            <a:avLst/>
          </a:prstGeom>
          <a:noFill/>
        </p:spPr>
        <p:txBody>
          <a:bodyPr wrap="square" rtlCol="0">
            <a:spAutoFit/>
          </a:bodyPr>
          <a:lstStyle/>
          <a:p>
            <a:r>
              <a:rPr lang="de-DE" sz="1100" b="1" dirty="0"/>
              <a:t>Abb. 2: </a:t>
            </a:r>
            <a:r>
              <a:rPr lang="de-DE" sz="1100" dirty="0"/>
              <a:t>Stark ausgeprägter Feigwarzenbefall am Penis.</a:t>
            </a:r>
          </a:p>
          <a:p>
            <a:r>
              <a:rPr lang="de-DE" sz="1100" b="1" dirty="0"/>
              <a:t>Quelle: </a:t>
            </a:r>
            <a:r>
              <a:rPr lang="de-DE" sz="1100" dirty="0"/>
              <a:t>SOA-AIDS Amsterdam, 2005, CC BY-SA 3.0,             </a:t>
            </a:r>
          </a:p>
          <a:p>
            <a:r>
              <a:rPr lang="de-DE" sz="1100" dirty="0"/>
              <a:t>Online: </a:t>
            </a:r>
            <a:r>
              <a:rPr lang="de-DE" sz="1100" dirty="0">
                <a:hlinkClick r:id="rId3"/>
              </a:rPr>
              <a:t>https://de.wikipedia.org/wiki/Condylomata_acuminata#/media/Datei:SOA-Condylomata-acuminata-man.jpg</a:t>
            </a:r>
            <a:r>
              <a:rPr lang="de-DE" sz="1100" dirty="0"/>
              <a:t>. </a:t>
            </a:r>
          </a:p>
          <a:p>
            <a:endParaRPr lang="de-DE" sz="1100" dirty="0"/>
          </a:p>
        </p:txBody>
      </p:sp>
      <p:sp>
        <p:nvSpPr>
          <p:cNvPr id="7" name="Titel 1">
            <a:extLst>
              <a:ext uri="{FF2B5EF4-FFF2-40B4-BE49-F238E27FC236}">
                <a16:creationId xmlns:a16="http://schemas.microsoft.com/office/drawing/2014/main" id="{F6AB2B19-A986-7B55-B3DA-546016BF25CA}"/>
              </a:ext>
            </a:extLst>
          </p:cNvPr>
          <p:cNvSpPr txBox="1">
            <a:spLocks/>
          </p:cNvSpPr>
          <p:nvPr/>
        </p:nvSpPr>
        <p:spPr>
          <a:xfrm>
            <a:off x="322694" y="28123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dirty="0"/>
              <a:t>Feigwarzen: Erscheinungsbilder an verschiedenen Körperstellen</a:t>
            </a:r>
          </a:p>
        </p:txBody>
      </p:sp>
    </p:spTree>
    <p:extLst>
      <p:ext uri="{BB962C8B-B14F-4D97-AF65-F5344CB8AC3E}">
        <p14:creationId xmlns:p14="http://schemas.microsoft.com/office/powerpoint/2010/main" val="197912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nhaltsplatzhalter 4" descr="Ein Bild, das Fleisch, Person, Haut enthält.&#10;&#10;Automatisch generierte Beschreibung">
            <a:extLst>
              <a:ext uri="{FF2B5EF4-FFF2-40B4-BE49-F238E27FC236}">
                <a16:creationId xmlns:a16="http://schemas.microsoft.com/office/drawing/2014/main" id="{C81B2413-23CE-3A89-5953-767BCE9531F5}"/>
              </a:ext>
            </a:extLst>
          </p:cNvPr>
          <p:cNvPicPr>
            <a:picLocks noGrp="1" noChangeAspect="1"/>
          </p:cNvPicPr>
          <p:nvPr>
            <p:ph idx="1"/>
          </p:nvPr>
        </p:nvPicPr>
        <p:blipFill>
          <a:blip r:embed="rId3"/>
          <a:stretch>
            <a:fillRect/>
          </a:stretch>
        </p:blipFill>
        <p:spPr>
          <a:xfrm>
            <a:off x="3363685" y="1477038"/>
            <a:ext cx="5589367" cy="4145447"/>
          </a:xfrm>
          <a:prstGeom prst="rect">
            <a:avLst/>
          </a:prstGeom>
        </p:spPr>
      </p:pic>
      <p:sp>
        <p:nvSpPr>
          <p:cNvPr id="5" name="Textfeld 4">
            <a:extLst>
              <a:ext uri="{FF2B5EF4-FFF2-40B4-BE49-F238E27FC236}">
                <a16:creationId xmlns:a16="http://schemas.microsoft.com/office/drawing/2014/main" id="{F55F05E4-189B-67E0-1440-F2029D452D74}"/>
              </a:ext>
            </a:extLst>
          </p:cNvPr>
          <p:cNvSpPr txBox="1"/>
          <p:nvPr/>
        </p:nvSpPr>
        <p:spPr>
          <a:xfrm>
            <a:off x="3265715" y="5622485"/>
            <a:ext cx="5812076" cy="769441"/>
          </a:xfrm>
          <a:prstGeom prst="rect">
            <a:avLst/>
          </a:prstGeom>
          <a:noFill/>
        </p:spPr>
        <p:txBody>
          <a:bodyPr wrap="square" rtlCol="0">
            <a:spAutoFit/>
          </a:bodyPr>
          <a:lstStyle/>
          <a:p>
            <a:r>
              <a:rPr lang="de-DE" sz="1100" b="1" dirty="0"/>
              <a:t>Abb. 3: </a:t>
            </a:r>
            <a:r>
              <a:rPr lang="de-DE" sz="1100" dirty="0"/>
              <a:t>Stark ausgeprägter Feigwarzenbefall in der Vulva.</a:t>
            </a:r>
          </a:p>
          <a:p>
            <a:r>
              <a:rPr lang="de-DE" sz="1100" b="1" dirty="0"/>
              <a:t>Quelle: </a:t>
            </a:r>
            <a:r>
              <a:rPr lang="de-DE" sz="1100" dirty="0"/>
              <a:t>SOA-AIDS Amsterdam, 2005, CC BY-SA 3.0,</a:t>
            </a:r>
          </a:p>
          <a:p>
            <a:r>
              <a:rPr lang="de-DE" sz="1100" dirty="0"/>
              <a:t>Online: </a:t>
            </a:r>
            <a:r>
              <a:rPr lang="de-DE" sz="1100" dirty="0">
                <a:hlinkClick r:id="rId4"/>
              </a:rPr>
              <a:t>https://de.wikipedia.org/wiki/Condylomata_acuminata#/media/Datei:SOA-Condylomata-acuminata-female.jpg</a:t>
            </a:r>
            <a:r>
              <a:rPr lang="de-DE" sz="1100" dirty="0"/>
              <a:t>. </a:t>
            </a:r>
          </a:p>
        </p:txBody>
      </p:sp>
      <p:sp>
        <p:nvSpPr>
          <p:cNvPr id="10" name="Titel 1">
            <a:extLst>
              <a:ext uri="{FF2B5EF4-FFF2-40B4-BE49-F238E27FC236}">
                <a16:creationId xmlns:a16="http://schemas.microsoft.com/office/drawing/2014/main" id="{5DE66611-AACC-AC51-2B15-0B4119BB7F84}"/>
              </a:ext>
            </a:extLst>
          </p:cNvPr>
          <p:cNvSpPr txBox="1">
            <a:spLocks/>
          </p:cNvSpPr>
          <p:nvPr/>
        </p:nvSpPr>
        <p:spPr>
          <a:xfrm>
            <a:off x="322694" y="28123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dirty="0"/>
              <a:t>Feigwarzen: Erscheinungsbilder an verschiedenen Körperstellen</a:t>
            </a:r>
          </a:p>
        </p:txBody>
      </p:sp>
    </p:spTree>
    <p:extLst>
      <p:ext uri="{BB962C8B-B14F-4D97-AF65-F5344CB8AC3E}">
        <p14:creationId xmlns:p14="http://schemas.microsoft.com/office/powerpoint/2010/main" val="283004954"/>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3433</Words>
  <Application>Microsoft Macintosh PowerPoint</Application>
  <PresentationFormat>Breitbild</PresentationFormat>
  <Paragraphs>214</Paragraphs>
  <Slides>27</Slides>
  <Notes>14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vt:i4>
      </vt:variant>
    </vt:vector>
  </HeadingPairs>
  <TitlesOfParts>
    <vt:vector size="37" baseType="lpstr">
      <vt:lpstr>Aptos</vt:lpstr>
      <vt:lpstr>Arial</vt:lpstr>
      <vt:lpstr>Calibri</vt:lpstr>
      <vt:lpstr>Helvetica</vt:lpstr>
      <vt:lpstr>Helvetica Neue</vt:lpstr>
      <vt:lpstr>roboto condensed</vt:lpstr>
      <vt:lpstr>Trebuchet MS</vt:lpstr>
      <vt:lpstr>Wingdings</vt:lpstr>
      <vt:lpstr>Wingdings 3</vt:lpstr>
      <vt:lpstr>Facette</vt:lpstr>
      <vt:lpstr>HPV – Humanes Papillomavirus</vt:lpstr>
      <vt:lpstr>Was ist HPV?</vt:lpstr>
      <vt:lpstr>HPV-Typen, Risiken &amp; gesundheitliche Folgen</vt:lpstr>
      <vt:lpstr>HPV-Typen, Risiken &amp; gesundheitliche Folgen</vt:lpstr>
      <vt:lpstr>HPV-Typen 6 &amp; 11: Risiken &amp; gesundheitliche Folgen</vt:lpstr>
      <vt:lpstr>PowerPoint-Präsentation</vt:lpstr>
      <vt:lpstr>PowerPoint-Präsentation</vt:lpstr>
      <vt:lpstr>PowerPoint-Präsentation</vt:lpstr>
      <vt:lpstr>PowerPoint-Präsentation</vt:lpstr>
      <vt:lpstr>Juvenile Papillomatose </vt:lpstr>
      <vt:lpstr>Juvenile Papillomatose </vt:lpstr>
      <vt:lpstr>Juvenile Papillomatose </vt:lpstr>
      <vt:lpstr>Juvenile Papillomatose </vt:lpstr>
      <vt:lpstr>Juvenile Papillomatose </vt:lpstr>
      <vt:lpstr>Bedeutung von Screenings </vt:lpstr>
      <vt:lpstr>HPV-Typen, Risiken &amp; gesundheitliche Folgen</vt:lpstr>
      <vt:lpstr>HPV-Typen, Risiken &amp; gesundheitliche Folgen</vt:lpstr>
      <vt:lpstr>Zervikale Dysplasien – Auswirkungen auf die weibliche Gesundheit und Reproduktion</vt:lpstr>
      <vt:lpstr>Gebärmutterhalskrebs</vt:lpstr>
      <vt:lpstr>Mundrachenraumkrebs</vt:lpstr>
      <vt:lpstr>Analkrebs</vt:lpstr>
      <vt:lpstr>Peniskrebs</vt:lpstr>
      <vt:lpstr>Präventionsmaßnahmen</vt:lpstr>
      <vt:lpstr>Schutz vor HPV: Warum die Impfung entscheidend ist</vt:lpstr>
      <vt:lpstr>Schutz vor HPV: Warum die Impfung entscheidend ist</vt:lpstr>
      <vt:lpstr>Schutz vor HPV: Warum die Impfung entscheidend ist</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Helin AlHamdi</dc:creator>
  <cp:lastModifiedBy>Helin AlHamdi</cp:lastModifiedBy>
  <cp:revision>61</cp:revision>
  <dcterms:created xsi:type="dcterms:W3CDTF">2024-06-05T12:49:33Z</dcterms:created>
  <dcterms:modified xsi:type="dcterms:W3CDTF">2024-07-23T09:37:40Z</dcterms:modified>
</cp:coreProperties>
</file>